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65"/>
  </p:notesMasterIdLst>
  <p:sldIdLst>
    <p:sldId id="256" r:id="rId2"/>
    <p:sldId id="257" r:id="rId3"/>
    <p:sldId id="258" r:id="rId4"/>
    <p:sldId id="285" r:id="rId5"/>
    <p:sldId id="261" r:id="rId6"/>
    <p:sldId id="262" r:id="rId7"/>
    <p:sldId id="267" r:id="rId8"/>
    <p:sldId id="289" r:id="rId9"/>
    <p:sldId id="350" r:id="rId10"/>
    <p:sldId id="352" r:id="rId11"/>
    <p:sldId id="353" r:id="rId12"/>
    <p:sldId id="351" r:id="rId13"/>
    <p:sldId id="268" r:id="rId14"/>
    <p:sldId id="266" r:id="rId15"/>
    <p:sldId id="290" r:id="rId16"/>
    <p:sldId id="291" r:id="rId17"/>
    <p:sldId id="343" r:id="rId18"/>
    <p:sldId id="345" r:id="rId19"/>
    <p:sldId id="346" r:id="rId20"/>
    <p:sldId id="269" r:id="rId21"/>
    <p:sldId id="306" r:id="rId22"/>
    <p:sldId id="293" r:id="rId23"/>
    <p:sldId id="270" r:id="rId24"/>
    <p:sldId id="295" r:id="rId25"/>
    <p:sldId id="296" r:id="rId26"/>
    <p:sldId id="307" r:id="rId27"/>
    <p:sldId id="297" r:id="rId28"/>
    <p:sldId id="299" r:id="rId29"/>
    <p:sldId id="301" r:id="rId30"/>
    <p:sldId id="302" r:id="rId31"/>
    <p:sldId id="308" r:id="rId32"/>
    <p:sldId id="303" r:id="rId33"/>
    <p:sldId id="305" r:id="rId34"/>
    <p:sldId id="354" r:id="rId35"/>
    <p:sldId id="355" r:id="rId36"/>
    <p:sldId id="309" r:id="rId37"/>
    <p:sldId id="311" r:id="rId38"/>
    <p:sldId id="312" r:id="rId39"/>
    <p:sldId id="313" r:id="rId40"/>
    <p:sldId id="314" r:id="rId41"/>
    <p:sldId id="315" r:id="rId42"/>
    <p:sldId id="316" r:id="rId43"/>
    <p:sldId id="317" r:id="rId44"/>
    <p:sldId id="318" r:id="rId45"/>
    <p:sldId id="320" r:id="rId46"/>
    <p:sldId id="319" r:id="rId47"/>
    <p:sldId id="321" r:id="rId48"/>
    <p:sldId id="322" r:id="rId49"/>
    <p:sldId id="323" r:id="rId50"/>
    <p:sldId id="324" r:id="rId51"/>
    <p:sldId id="325" r:id="rId52"/>
    <p:sldId id="326" r:id="rId53"/>
    <p:sldId id="327" r:id="rId54"/>
    <p:sldId id="328" r:id="rId55"/>
    <p:sldId id="329" r:id="rId56"/>
    <p:sldId id="336" r:id="rId57"/>
    <p:sldId id="356" r:id="rId58"/>
    <p:sldId id="357" r:id="rId59"/>
    <p:sldId id="358" r:id="rId60"/>
    <p:sldId id="360" r:id="rId61"/>
    <p:sldId id="359" r:id="rId62"/>
    <p:sldId id="283" r:id="rId63"/>
    <p:sldId id="347" r:id="rId64"/>
  </p:sldIdLst>
  <p:sldSz cx="12192000" cy="6858000"/>
  <p:notesSz cx="6858000" cy="9144000"/>
  <p:embeddedFontLst>
    <p:embeddedFont>
      <p:font typeface="Roboto" panose="02000000000000000000" pitchFamily="2" charset="0"/>
      <p:regular r:id="rId66"/>
      <p:bold r:id="rId67"/>
      <p:italic r:id="rId68"/>
      <p:boldItalic r:id="rId69"/>
    </p:embeddedFont>
    <p:embeddedFont>
      <p:font typeface="Consolas" panose="020B0609020204030204" pitchFamily="49" charset="0"/>
      <p:regular r:id="rId70"/>
      <p:bold r:id="rId71"/>
      <p:italic r:id="rId72"/>
      <p:boldItalic r:id="rId73"/>
    </p:embeddedFont>
    <p:embeddedFont>
      <p:font typeface="Calibri" panose="020F0502020204030204" pitchFamily="34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54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9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77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32817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5812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0000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460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3267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66340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19569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6746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2" name="Google Shape;1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9791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19386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92529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08777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9265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7505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50646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114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" name="Google Shape;17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0" name="Google Shape;18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8354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02240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14763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307769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99131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76371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11508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95656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15938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1448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" name="Google Shape;17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0" name="Google Shape;18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31169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072745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54686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29614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71998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52580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44013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91291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76676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0142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9943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0" name="Google Shape;2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84428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16766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9" name="Google Shape;3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11354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91185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225934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55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5" name="Google Shape;49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96" name="Google Shape;496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578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06222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794825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134265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3618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743883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389754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62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5" name="Google Shape;49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96" name="Google Shape;496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63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4" name="Google Shape;504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05" name="Google Shape;505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8655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4559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hyperlink" Target="https://otus.ru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hyperlink" Target="https://ya.ru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2"/>
          <p:cNvSpPr txBox="1"/>
          <p:nvPr/>
        </p:nvSpPr>
        <p:spPr>
          <a:xfrm>
            <a:off x="719668" y="359177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3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Зачем нам надо конфигурировать браузер?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32"/>
          <p:cNvSpPr txBox="1">
            <a:spLocks noGrp="1"/>
          </p:cNvSpPr>
          <p:nvPr>
            <p:ph type="body" idx="4294967295"/>
          </p:nvPr>
        </p:nvSpPr>
        <p:spPr>
          <a:xfrm>
            <a:off x="719668" y="1687108"/>
            <a:ext cx="9605860" cy="379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ru-RU" sz="2100" dirty="0">
                <a:latin typeface="Roboto"/>
                <a:ea typeface="Roboto"/>
                <a:cs typeface="Roboto"/>
                <a:sym typeface="Roboto"/>
              </a:rPr>
              <a:t>Запуск в определенном расширении (для отладки «резинового» дизайна)</a:t>
            </a:r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AutoNum type="arabicParenR"/>
            </a:pPr>
            <a:endParaRPr lang="ru-RU" sz="2100" dirty="0">
              <a:latin typeface="Roboto"/>
              <a:ea typeface="Roboto"/>
              <a:cs typeface="Roboto"/>
              <a:sym typeface="Roboto"/>
            </a:endParaRPr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ru-RU" sz="2100" dirty="0">
                <a:latin typeface="Roboto"/>
                <a:ea typeface="Roboto"/>
                <a:cs typeface="Roboto"/>
                <a:sym typeface="Roboto"/>
              </a:rPr>
              <a:t>Запуск в полноразмерном экране</a:t>
            </a:r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AutoNum type="arabicParenR"/>
            </a:pPr>
            <a:endParaRPr lang="ru-RU" sz="2100" dirty="0">
              <a:latin typeface="Roboto"/>
              <a:ea typeface="Roboto"/>
              <a:cs typeface="Roboto"/>
              <a:sym typeface="Roboto"/>
            </a:endParaRPr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ru-RU" sz="2100" dirty="0">
                <a:latin typeface="Roboto"/>
                <a:ea typeface="Roboto"/>
                <a:cs typeface="Roboto"/>
                <a:sym typeface="Roboto"/>
              </a:rPr>
              <a:t>Конфигурирование </a:t>
            </a:r>
            <a:r>
              <a:rPr lang="en-US" sz="2100" dirty="0">
                <a:latin typeface="Roboto"/>
                <a:ea typeface="Roboto"/>
                <a:cs typeface="Roboto"/>
                <a:sym typeface="Roboto"/>
              </a:rPr>
              <a:t>timeout</a:t>
            </a:r>
            <a:r>
              <a:rPr lang="ru-RU" sz="21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00" dirty="0">
                <a:latin typeface="Roboto"/>
                <a:ea typeface="Roboto"/>
                <a:cs typeface="Roboto"/>
                <a:sym typeface="Roboto"/>
              </a:rPr>
              <a:t>(page load, execute </a:t>
            </a:r>
            <a:r>
              <a:rPr lang="en-US" sz="2100" dirty="0" err="1">
                <a:latin typeface="Roboto"/>
                <a:ea typeface="Roboto"/>
                <a:cs typeface="Roboto"/>
                <a:sym typeface="Roboto"/>
              </a:rPr>
              <a:t>javascript</a:t>
            </a:r>
            <a:r>
              <a:rPr lang="en-US" sz="21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2100" dirty="0" err="1">
                <a:latin typeface="Roboto"/>
                <a:ea typeface="Roboto"/>
                <a:cs typeface="Roboto"/>
                <a:sym typeface="Roboto"/>
              </a:rPr>
              <a:t>implicity</a:t>
            </a:r>
            <a:r>
              <a:rPr lang="en-US" sz="2100" dirty="0">
                <a:latin typeface="Roboto"/>
                <a:ea typeface="Roboto"/>
                <a:cs typeface="Roboto"/>
                <a:sym typeface="Roboto"/>
              </a:rPr>
              <a:t>)</a:t>
            </a:r>
            <a:endParaRPr lang="ru-RU" sz="2100" dirty="0">
              <a:latin typeface="Roboto"/>
              <a:ea typeface="Roboto"/>
              <a:cs typeface="Roboto"/>
              <a:sym typeface="Roboto"/>
            </a:endParaRPr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AutoNum type="arabicParenR"/>
            </a:pPr>
            <a:endParaRPr lang="ru-RU" sz="21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32"/>
          <p:cNvSpPr txBox="1">
            <a:spLocks noGrp="1"/>
          </p:cNvSpPr>
          <p:nvPr>
            <p:ph type="sldNum" idx="4294967295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66AA2D2-82B3-46F9-9BBC-D3B936227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8921" y="4579989"/>
            <a:ext cx="3613079" cy="228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710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2"/>
          <p:cNvSpPr txBox="1"/>
          <p:nvPr/>
        </p:nvSpPr>
        <p:spPr>
          <a:xfrm>
            <a:off x="719668" y="359177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3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Зачем нам надо конфигурировать браузер?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32"/>
          <p:cNvSpPr txBox="1">
            <a:spLocks noGrp="1"/>
          </p:cNvSpPr>
          <p:nvPr>
            <p:ph type="body" idx="4294967295"/>
          </p:nvPr>
        </p:nvSpPr>
        <p:spPr>
          <a:xfrm>
            <a:off x="719668" y="1687108"/>
            <a:ext cx="9605860" cy="379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ru-RU" sz="2100" dirty="0">
                <a:latin typeface="Roboto"/>
                <a:ea typeface="Roboto"/>
                <a:cs typeface="Roboto"/>
                <a:sym typeface="Roboto"/>
              </a:rPr>
              <a:t>Запуск в определенном расширении (для отладки «резинового» дизайна)</a:t>
            </a:r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AutoNum type="arabicParenR"/>
            </a:pPr>
            <a:endParaRPr lang="ru-RU" sz="2100" dirty="0">
              <a:latin typeface="Roboto"/>
              <a:ea typeface="Roboto"/>
              <a:cs typeface="Roboto"/>
              <a:sym typeface="Roboto"/>
            </a:endParaRPr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ru-RU" sz="2100" dirty="0">
                <a:latin typeface="Roboto"/>
                <a:ea typeface="Roboto"/>
                <a:cs typeface="Roboto"/>
                <a:sym typeface="Roboto"/>
              </a:rPr>
              <a:t>Запуск в полноразмерном экране</a:t>
            </a:r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AutoNum type="arabicParenR"/>
            </a:pPr>
            <a:endParaRPr lang="ru-RU" sz="2100" dirty="0">
              <a:latin typeface="Roboto"/>
              <a:ea typeface="Roboto"/>
              <a:cs typeface="Roboto"/>
              <a:sym typeface="Roboto"/>
            </a:endParaRPr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ru-RU" sz="2100" dirty="0">
                <a:latin typeface="Roboto"/>
                <a:ea typeface="Roboto"/>
                <a:cs typeface="Roboto"/>
                <a:sym typeface="Roboto"/>
              </a:rPr>
              <a:t>Конфигурирование </a:t>
            </a:r>
            <a:r>
              <a:rPr lang="en-US" sz="2100" dirty="0">
                <a:latin typeface="Roboto"/>
                <a:ea typeface="Roboto"/>
                <a:cs typeface="Roboto"/>
                <a:sym typeface="Roboto"/>
              </a:rPr>
              <a:t>timeout</a:t>
            </a:r>
            <a:r>
              <a:rPr lang="ru-RU" sz="21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00" dirty="0">
                <a:latin typeface="Roboto"/>
                <a:ea typeface="Roboto"/>
                <a:cs typeface="Roboto"/>
                <a:sym typeface="Roboto"/>
              </a:rPr>
              <a:t>(page load, execute </a:t>
            </a:r>
            <a:r>
              <a:rPr lang="en-US" sz="2100" dirty="0" err="1">
                <a:latin typeface="Roboto"/>
                <a:ea typeface="Roboto"/>
                <a:cs typeface="Roboto"/>
                <a:sym typeface="Roboto"/>
              </a:rPr>
              <a:t>javascript</a:t>
            </a:r>
            <a:r>
              <a:rPr lang="en-US" sz="21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2100" dirty="0" err="1">
                <a:latin typeface="Roboto"/>
                <a:ea typeface="Roboto"/>
                <a:cs typeface="Roboto"/>
                <a:sym typeface="Roboto"/>
              </a:rPr>
              <a:t>implicity</a:t>
            </a:r>
            <a:r>
              <a:rPr lang="en-US" sz="2100" dirty="0">
                <a:latin typeface="Roboto"/>
                <a:ea typeface="Roboto"/>
                <a:cs typeface="Roboto"/>
                <a:sym typeface="Roboto"/>
              </a:rPr>
              <a:t>)</a:t>
            </a:r>
            <a:endParaRPr lang="ru-RU" sz="2100" dirty="0">
              <a:latin typeface="Roboto"/>
              <a:ea typeface="Roboto"/>
              <a:cs typeface="Roboto"/>
              <a:sym typeface="Roboto"/>
            </a:endParaRPr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AutoNum type="arabicParenR"/>
            </a:pPr>
            <a:endParaRPr lang="ru-RU" sz="2100" dirty="0">
              <a:latin typeface="Roboto"/>
              <a:ea typeface="Roboto"/>
              <a:cs typeface="Roboto"/>
              <a:sym typeface="Roboto"/>
            </a:endParaRPr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ru-RU" sz="2100" dirty="0">
                <a:latin typeface="Roboto"/>
                <a:ea typeface="Roboto"/>
                <a:cs typeface="Roboto"/>
                <a:sym typeface="Roboto"/>
              </a:rPr>
              <a:t>Работа с </a:t>
            </a:r>
            <a:r>
              <a:rPr lang="ru-RU" sz="2100" dirty="0" err="1">
                <a:latin typeface="Roboto"/>
                <a:ea typeface="Roboto"/>
                <a:cs typeface="Roboto"/>
                <a:sym typeface="Roboto"/>
              </a:rPr>
              <a:t>печеньками</a:t>
            </a:r>
            <a:r>
              <a:rPr lang="ru-RU" sz="2100" dirty="0"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US" sz="2100" dirty="0">
                <a:latin typeface="Roboto"/>
                <a:ea typeface="Roboto"/>
                <a:cs typeface="Roboto"/>
                <a:sym typeface="Roboto"/>
              </a:rPr>
              <a:t>cookies)</a:t>
            </a:r>
            <a:endParaRPr lang="ru-RU" sz="2100" dirty="0">
              <a:latin typeface="Roboto"/>
              <a:ea typeface="Roboto"/>
              <a:cs typeface="Roboto"/>
              <a:sym typeface="Roboto"/>
            </a:endParaRPr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AutoNum type="arabicParenR"/>
            </a:pPr>
            <a:endParaRPr lang="ru-RU" sz="21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32"/>
          <p:cNvSpPr txBox="1">
            <a:spLocks noGrp="1"/>
          </p:cNvSpPr>
          <p:nvPr>
            <p:ph type="sldNum" idx="4294967295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66AA2D2-82B3-46F9-9BBC-D3B936227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8921" y="4579989"/>
            <a:ext cx="3613079" cy="228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498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2"/>
          <p:cNvSpPr txBox="1"/>
          <p:nvPr/>
        </p:nvSpPr>
        <p:spPr>
          <a:xfrm>
            <a:off x="719668" y="359177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3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Зачем нам надо конфигурировать браузер?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32"/>
          <p:cNvSpPr txBox="1">
            <a:spLocks noGrp="1"/>
          </p:cNvSpPr>
          <p:nvPr>
            <p:ph type="body" idx="4294967295"/>
          </p:nvPr>
        </p:nvSpPr>
        <p:spPr>
          <a:xfrm>
            <a:off x="719668" y="1687108"/>
            <a:ext cx="9605860" cy="379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ru-RU" sz="2100" dirty="0">
                <a:latin typeface="Roboto"/>
                <a:ea typeface="Roboto"/>
                <a:cs typeface="Roboto"/>
                <a:sym typeface="Roboto"/>
              </a:rPr>
              <a:t>Запуск в определенном расширении (для отладки «резинового» дизайна)</a:t>
            </a:r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AutoNum type="arabicParenR"/>
            </a:pPr>
            <a:endParaRPr lang="ru-RU" sz="2100" dirty="0">
              <a:latin typeface="Roboto"/>
              <a:ea typeface="Roboto"/>
              <a:cs typeface="Roboto"/>
              <a:sym typeface="Roboto"/>
            </a:endParaRPr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ru-RU" sz="2100" dirty="0">
                <a:latin typeface="Roboto"/>
                <a:ea typeface="Roboto"/>
                <a:cs typeface="Roboto"/>
                <a:sym typeface="Roboto"/>
              </a:rPr>
              <a:t>Запуск в полноразмерном экране</a:t>
            </a:r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AutoNum type="arabicParenR"/>
            </a:pPr>
            <a:endParaRPr lang="ru-RU" sz="2100" dirty="0">
              <a:latin typeface="Roboto"/>
              <a:ea typeface="Roboto"/>
              <a:cs typeface="Roboto"/>
              <a:sym typeface="Roboto"/>
            </a:endParaRPr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ru-RU" sz="2100" dirty="0">
                <a:latin typeface="Roboto"/>
                <a:ea typeface="Roboto"/>
                <a:cs typeface="Roboto"/>
                <a:sym typeface="Roboto"/>
              </a:rPr>
              <a:t>Конфигурирование </a:t>
            </a:r>
            <a:r>
              <a:rPr lang="en-US" sz="2100" dirty="0">
                <a:latin typeface="Roboto"/>
                <a:ea typeface="Roboto"/>
                <a:cs typeface="Roboto"/>
                <a:sym typeface="Roboto"/>
              </a:rPr>
              <a:t>timeout</a:t>
            </a:r>
            <a:r>
              <a:rPr lang="ru-RU" sz="21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00" dirty="0">
                <a:latin typeface="Roboto"/>
                <a:ea typeface="Roboto"/>
                <a:cs typeface="Roboto"/>
                <a:sym typeface="Roboto"/>
              </a:rPr>
              <a:t>(page load, execute </a:t>
            </a:r>
            <a:r>
              <a:rPr lang="en-US" sz="2100" dirty="0" err="1">
                <a:latin typeface="Roboto"/>
                <a:ea typeface="Roboto"/>
                <a:cs typeface="Roboto"/>
                <a:sym typeface="Roboto"/>
              </a:rPr>
              <a:t>javascript</a:t>
            </a:r>
            <a:r>
              <a:rPr lang="en-US" sz="21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2100" dirty="0" err="1">
                <a:latin typeface="Roboto"/>
                <a:ea typeface="Roboto"/>
                <a:cs typeface="Roboto"/>
                <a:sym typeface="Roboto"/>
              </a:rPr>
              <a:t>implicity</a:t>
            </a:r>
            <a:r>
              <a:rPr lang="en-US" sz="2100" dirty="0">
                <a:latin typeface="Roboto"/>
                <a:ea typeface="Roboto"/>
                <a:cs typeface="Roboto"/>
                <a:sym typeface="Roboto"/>
              </a:rPr>
              <a:t>)</a:t>
            </a:r>
            <a:endParaRPr lang="ru-RU" sz="2100" dirty="0">
              <a:latin typeface="Roboto"/>
              <a:ea typeface="Roboto"/>
              <a:cs typeface="Roboto"/>
              <a:sym typeface="Roboto"/>
            </a:endParaRPr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AutoNum type="arabicParenR"/>
            </a:pPr>
            <a:endParaRPr lang="ru-RU" sz="2100" dirty="0">
              <a:latin typeface="Roboto"/>
              <a:ea typeface="Roboto"/>
              <a:cs typeface="Roboto"/>
              <a:sym typeface="Roboto"/>
            </a:endParaRPr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ru-RU" sz="2100" dirty="0">
                <a:latin typeface="Roboto"/>
                <a:ea typeface="Roboto"/>
                <a:cs typeface="Roboto"/>
                <a:sym typeface="Roboto"/>
              </a:rPr>
              <a:t>Работа с </a:t>
            </a:r>
            <a:r>
              <a:rPr lang="ru-RU" sz="2100" dirty="0" err="1">
                <a:latin typeface="Roboto"/>
                <a:ea typeface="Roboto"/>
                <a:cs typeface="Roboto"/>
                <a:sym typeface="Roboto"/>
              </a:rPr>
              <a:t>печеньками</a:t>
            </a:r>
            <a:r>
              <a:rPr lang="ru-RU" sz="2100" dirty="0"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US" sz="2100" dirty="0">
                <a:latin typeface="Roboto"/>
                <a:ea typeface="Roboto"/>
                <a:cs typeface="Roboto"/>
                <a:sym typeface="Roboto"/>
              </a:rPr>
              <a:t>cookies)</a:t>
            </a:r>
            <a:endParaRPr lang="ru-RU" sz="2100" dirty="0">
              <a:latin typeface="Roboto"/>
              <a:ea typeface="Roboto"/>
              <a:cs typeface="Roboto"/>
              <a:sym typeface="Roboto"/>
            </a:endParaRPr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AutoNum type="arabicParenR"/>
            </a:pPr>
            <a:endParaRPr lang="ru-RU" sz="2100" dirty="0">
              <a:latin typeface="Roboto"/>
              <a:ea typeface="Roboto"/>
              <a:cs typeface="Roboto"/>
              <a:sym typeface="Roboto"/>
            </a:endParaRPr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ru-RU" sz="2100" dirty="0">
                <a:latin typeface="Roboto"/>
                <a:ea typeface="Roboto"/>
                <a:cs typeface="Roboto"/>
                <a:sym typeface="Roboto"/>
              </a:rPr>
              <a:t>Специфические вещи (режим эмулятора, </a:t>
            </a:r>
            <a:r>
              <a:rPr lang="ru-RU" sz="2100" dirty="0" err="1">
                <a:latin typeface="Roboto"/>
                <a:ea typeface="Roboto"/>
                <a:cs typeface="Roboto"/>
                <a:sym typeface="Roboto"/>
              </a:rPr>
              <a:t>логи</a:t>
            </a:r>
            <a:r>
              <a:rPr lang="ru-RU" sz="2100" dirty="0">
                <a:latin typeface="Roboto"/>
                <a:ea typeface="Roboto"/>
                <a:cs typeface="Roboto"/>
                <a:sym typeface="Roboto"/>
              </a:rPr>
              <a:t> и т.д.)</a:t>
            </a:r>
            <a:endParaRPr sz="21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32"/>
          <p:cNvSpPr txBox="1">
            <a:spLocks noGrp="1"/>
          </p:cNvSpPr>
          <p:nvPr>
            <p:ph type="sldNum" idx="4294967295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66AA2D2-82B3-46F9-9BBC-D3B936227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8921" y="4579989"/>
            <a:ext cx="3613079" cy="228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95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3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3"/>
          <p:cNvSpPr txBox="1"/>
          <p:nvPr/>
        </p:nvSpPr>
        <p:spPr>
          <a:xfrm>
            <a:off x="723600" y="359177"/>
            <a:ext cx="10748733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en-US" sz="330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WebDriver.Manage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4" name="Google Shape;314;p33"/>
          <p:cNvCxnSpPr>
            <a:cxnSpLocks/>
          </p:cNvCxnSpPr>
          <p:nvPr/>
        </p:nvCxnSpPr>
        <p:spPr>
          <a:xfrm>
            <a:off x="6546850" y="3608083"/>
            <a:ext cx="770700" cy="0"/>
          </a:xfrm>
          <a:prstGeom prst="straightConnector1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803"/>
              </a:srgbClr>
            </a:outerShdw>
          </a:effectLst>
        </p:spPr>
      </p:cxnSp>
      <p:sp>
        <p:nvSpPr>
          <p:cNvPr id="316" name="Google Shape;316;p33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0" name="Google Shape;303;p32">
            <a:extLst>
              <a:ext uri="{FF2B5EF4-FFF2-40B4-BE49-F238E27FC236}">
                <a16:creationId xmlns:a16="http://schemas.microsoft.com/office/drawing/2014/main" id="{248EB11A-2E68-4BCC-BB14-9080A43793CE}"/>
              </a:ext>
            </a:extLst>
          </p:cNvPr>
          <p:cNvSpPr txBox="1">
            <a:spLocks/>
          </p:cNvSpPr>
          <p:nvPr/>
        </p:nvSpPr>
        <p:spPr>
          <a:xfrm>
            <a:off x="723600" y="1808163"/>
            <a:ext cx="10875924" cy="420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100" dirty="0">
                <a:latin typeface="Roboto"/>
                <a:ea typeface="Roboto"/>
                <a:cs typeface="Roboto"/>
                <a:sym typeface="Roboto"/>
              </a:rPr>
              <a:t>WebDriver().manage() </a:t>
            </a:r>
            <a:r>
              <a:rPr lang="ru-RU" sz="2100" dirty="0">
                <a:latin typeface="Roboto"/>
                <a:ea typeface="Roboto"/>
                <a:cs typeface="Roboto"/>
                <a:sym typeface="Roboto"/>
              </a:rPr>
              <a:t>является реализацией интерфейса </a:t>
            </a:r>
            <a:r>
              <a:rPr lang="en-US" sz="21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00" b="1" dirty="0" err="1">
                <a:latin typeface="Roboto"/>
                <a:ea typeface="Roboto"/>
                <a:cs typeface="Roboto"/>
                <a:sym typeface="Roboto"/>
              </a:rPr>
              <a:t>WebDriver.Options</a:t>
            </a:r>
            <a:r>
              <a:rPr lang="ru-RU" sz="2100" b="1" dirty="0"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endParaRPr lang="ru-RU" sz="2100" dirty="0"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spcBef>
                <a:spcPts val="0"/>
              </a:spcBef>
              <a:buNone/>
            </a:pPr>
            <a:endParaRPr lang="ru-RU" sz="2100" dirty="0"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sz="2100" dirty="0">
                <a:latin typeface="Roboto"/>
                <a:ea typeface="Roboto"/>
                <a:cs typeface="Roboto"/>
                <a:sym typeface="Roboto"/>
              </a:rPr>
              <a:t>Данный класс нам позволяет:</a:t>
            </a:r>
          </a:p>
          <a:p>
            <a:pPr marL="0" indent="0">
              <a:spcBef>
                <a:spcPts val="0"/>
              </a:spcBef>
              <a:buNone/>
            </a:pPr>
            <a:endParaRPr lang="ru-RU" sz="2100" dirty="0">
              <a:latin typeface="Roboto"/>
              <a:ea typeface="Roboto"/>
              <a:cs typeface="Roboto"/>
              <a:sym typeface="Roboto"/>
            </a:endParaRPr>
          </a:p>
          <a:p>
            <a:pPr indent="-457200">
              <a:spcBef>
                <a:spcPts val="0"/>
              </a:spcBef>
              <a:buAutoNum type="arabicParenR"/>
            </a:pPr>
            <a:r>
              <a:rPr lang="ru-RU" sz="2100" dirty="0">
                <a:latin typeface="Roboto"/>
                <a:ea typeface="Roboto"/>
                <a:cs typeface="Roboto"/>
                <a:sym typeface="Roboto"/>
              </a:rPr>
              <a:t>Добавлять</a:t>
            </a:r>
            <a:r>
              <a:rPr lang="en-US" sz="2100" dirty="0">
                <a:latin typeface="Roboto"/>
                <a:ea typeface="Roboto"/>
                <a:cs typeface="Roboto"/>
                <a:sym typeface="Roboto"/>
              </a:rPr>
              <a:t>\</a:t>
            </a:r>
            <a:r>
              <a:rPr lang="ru-RU" sz="2100" dirty="0">
                <a:latin typeface="Roboto"/>
                <a:ea typeface="Roboto"/>
                <a:cs typeface="Roboto"/>
                <a:sym typeface="Roboto"/>
              </a:rPr>
              <a:t> удалять </a:t>
            </a:r>
            <a:r>
              <a:rPr lang="en-US" sz="2100" dirty="0">
                <a:latin typeface="Roboto"/>
                <a:ea typeface="Roboto"/>
                <a:cs typeface="Roboto"/>
                <a:sym typeface="Roboto"/>
              </a:rPr>
              <a:t>Cookies</a:t>
            </a:r>
            <a:endParaRPr lang="ru-RU" sz="2100" dirty="0">
              <a:latin typeface="Roboto"/>
              <a:ea typeface="Roboto"/>
              <a:cs typeface="Roboto"/>
              <a:sym typeface="Roboto"/>
            </a:endParaRPr>
          </a:p>
          <a:p>
            <a:pPr indent="-457200">
              <a:spcBef>
                <a:spcPts val="0"/>
              </a:spcBef>
              <a:buAutoNum type="arabicParenR"/>
            </a:pPr>
            <a:endParaRPr lang="en-US" sz="2100" dirty="0">
              <a:latin typeface="Roboto"/>
              <a:ea typeface="Roboto"/>
              <a:cs typeface="Roboto"/>
              <a:sym typeface="Roboto"/>
            </a:endParaRPr>
          </a:p>
          <a:p>
            <a:pPr indent="-457200">
              <a:spcBef>
                <a:spcPts val="0"/>
              </a:spcBef>
              <a:buAutoNum type="arabicParenR"/>
            </a:pPr>
            <a:r>
              <a:rPr lang="ru-RU" sz="2100" dirty="0">
                <a:latin typeface="Roboto"/>
                <a:ea typeface="Roboto"/>
                <a:cs typeface="Roboto"/>
                <a:sym typeface="Roboto"/>
              </a:rPr>
              <a:t>Настраивать </a:t>
            </a:r>
            <a:r>
              <a:rPr lang="en-US" sz="2100" dirty="0" err="1">
                <a:latin typeface="Roboto"/>
                <a:ea typeface="Roboto"/>
                <a:cs typeface="Roboto"/>
                <a:sym typeface="Roboto"/>
              </a:rPr>
              <a:t>TimeOut</a:t>
            </a:r>
            <a:endParaRPr lang="ru-RU" sz="2100" dirty="0">
              <a:latin typeface="Roboto"/>
              <a:ea typeface="Roboto"/>
              <a:cs typeface="Roboto"/>
              <a:sym typeface="Roboto"/>
            </a:endParaRPr>
          </a:p>
          <a:p>
            <a:pPr indent="-457200">
              <a:spcBef>
                <a:spcPts val="0"/>
              </a:spcBef>
              <a:buAutoNum type="arabicParenR"/>
            </a:pPr>
            <a:endParaRPr lang="en-US" sz="2100" dirty="0">
              <a:latin typeface="Roboto"/>
              <a:ea typeface="Roboto"/>
              <a:cs typeface="Roboto"/>
              <a:sym typeface="Roboto"/>
            </a:endParaRPr>
          </a:p>
          <a:p>
            <a:pPr indent="-457200">
              <a:spcBef>
                <a:spcPts val="0"/>
              </a:spcBef>
              <a:buAutoNum type="arabicParenR"/>
            </a:pPr>
            <a:r>
              <a:rPr lang="ru-RU" sz="2100" dirty="0">
                <a:latin typeface="Roboto"/>
                <a:ea typeface="Roboto"/>
                <a:cs typeface="Roboto"/>
                <a:sym typeface="Roboto"/>
              </a:rPr>
              <a:t>Базовая работа с окнами (позиция, размер и т.д.)</a:t>
            </a:r>
          </a:p>
          <a:p>
            <a:pPr indent="-457200">
              <a:spcBef>
                <a:spcPts val="0"/>
              </a:spcBef>
              <a:buAutoNum type="arabicParenR"/>
            </a:pPr>
            <a:endParaRPr lang="ru-RU" sz="2100" dirty="0">
              <a:latin typeface="Roboto"/>
              <a:ea typeface="Roboto"/>
              <a:cs typeface="Roboto"/>
              <a:sym typeface="Roboto"/>
            </a:endParaRPr>
          </a:p>
          <a:p>
            <a:pPr indent="-457200">
              <a:spcBef>
                <a:spcPts val="0"/>
              </a:spcBef>
              <a:buAutoNum type="arabicParenR"/>
            </a:pPr>
            <a:r>
              <a:rPr lang="ru-RU" sz="2100" dirty="0">
                <a:latin typeface="Roboto"/>
                <a:ea typeface="Roboto"/>
                <a:cs typeface="Roboto"/>
                <a:sym typeface="Roboto"/>
              </a:rPr>
              <a:t>Настраивать </a:t>
            </a:r>
            <a:r>
              <a:rPr lang="en-US" sz="2100" dirty="0">
                <a:latin typeface="Roboto"/>
                <a:ea typeface="Roboto"/>
                <a:cs typeface="Roboto"/>
                <a:sym typeface="Roboto"/>
              </a:rPr>
              <a:t>IME (Input Method Engine</a:t>
            </a:r>
            <a:r>
              <a:rPr lang="ru-RU" sz="2100" dirty="0">
                <a:latin typeface="Roboto"/>
                <a:ea typeface="Roboto"/>
                <a:cs typeface="Roboto"/>
                <a:sym typeface="Roboto"/>
              </a:rPr>
              <a:t>). Почти не используется, мало о нем кто знает</a:t>
            </a:r>
            <a:endParaRPr lang="en-US" sz="21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1"/>
          <p:cNvSpPr txBox="1">
            <a:spLocks noGrp="1"/>
          </p:cNvSpPr>
          <p:nvPr>
            <p:ph type="title" idx="4294967295"/>
          </p:nvPr>
        </p:nvSpPr>
        <p:spPr>
          <a:xfrm>
            <a:off x="0" y="2655888"/>
            <a:ext cx="121920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en-US" sz="6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Cookies</a:t>
            </a:r>
            <a:endParaRPr sz="6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3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3"/>
          <p:cNvSpPr txBox="1"/>
          <p:nvPr/>
        </p:nvSpPr>
        <p:spPr>
          <a:xfrm>
            <a:off x="723600" y="359177"/>
            <a:ext cx="10748733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en-US" sz="330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WebDriver().manage() : Cookies</a:t>
            </a:r>
            <a:r>
              <a:rPr lang="en-US" sz="3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Google Shape;316;p33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10" name="Google Shape;303;p32">
            <a:extLst>
              <a:ext uri="{FF2B5EF4-FFF2-40B4-BE49-F238E27FC236}">
                <a16:creationId xmlns:a16="http://schemas.microsoft.com/office/drawing/2014/main" id="{248EB11A-2E68-4BCC-BB14-9080A43793CE}"/>
              </a:ext>
            </a:extLst>
          </p:cNvPr>
          <p:cNvSpPr txBox="1">
            <a:spLocks/>
          </p:cNvSpPr>
          <p:nvPr/>
        </p:nvSpPr>
        <p:spPr>
          <a:xfrm>
            <a:off x="843280" y="1808163"/>
            <a:ext cx="6116814" cy="357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sz="2800" dirty="0">
                <a:latin typeface="Roboto"/>
                <a:ea typeface="Roboto"/>
                <a:cs typeface="Roboto"/>
                <a:sym typeface="Roboto"/>
              </a:rPr>
              <a:t>Что можно делать с </a:t>
            </a:r>
            <a:r>
              <a:rPr lang="ru-RU" sz="2800" dirty="0" err="1">
                <a:latin typeface="Roboto"/>
                <a:ea typeface="Roboto"/>
                <a:cs typeface="Roboto"/>
                <a:sym typeface="Roboto"/>
              </a:rPr>
              <a:t>печеньками</a:t>
            </a:r>
            <a:r>
              <a:rPr lang="ru-RU" sz="2800" dirty="0">
                <a:latin typeface="Roboto"/>
                <a:ea typeface="Roboto"/>
                <a:cs typeface="Roboto"/>
                <a:sym typeface="Roboto"/>
              </a:rPr>
              <a:t>?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49C8AE6-0F66-4121-8FC5-FAFA7CD6B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475" y="2400300"/>
            <a:ext cx="47625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34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3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3"/>
          <p:cNvSpPr txBox="1"/>
          <p:nvPr/>
        </p:nvSpPr>
        <p:spPr>
          <a:xfrm>
            <a:off x="723600" y="359177"/>
            <a:ext cx="10748733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en-US" sz="330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WebDriver().manage() : Cookies</a:t>
            </a:r>
            <a:r>
              <a:rPr lang="en-US" sz="3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Google Shape;316;p33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10" name="Google Shape;303;p32">
            <a:extLst>
              <a:ext uri="{FF2B5EF4-FFF2-40B4-BE49-F238E27FC236}">
                <a16:creationId xmlns:a16="http://schemas.microsoft.com/office/drawing/2014/main" id="{248EB11A-2E68-4BCC-BB14-9080A43793CE}"/>
              </a:ext>
            </a:extLst>
          </p:cNvPr>
          <p:cNvSpPr txBox="1">
            <a:spLocks/>
          </p:cNvSpPr>
          <p:nvPr/>
        </p:nvSpPr>
        <p:spPr>
          <a:xfrm>
            <a:off x="1001042" y="1818970"/>
            <a:ext cx="6116814" cy="357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Что можно делать с печеньками?</a:t>
            </a: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indent="-457200">
              <a:spcBef>
                <a:spcPts val="0"/>
              </a:spcBef>
              <a:buAutoNum type="arabicParenR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Добавлять </a:t>
            </a:r>
          </a:p>
          <a:p>
            <a:pPr indent="-457200">
              <a:spcBef>
                <a:spcPts val="0"/>
              </a:spcBef>
              <a:buAutoNum type="arabicParenR"/>
            </a:pPr>
            <a:endParaRPr lang="ru-RU" dirty="0"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ru-RU" dirty="0">
                <a:latin typeface="Roboto"/>
                <a:ea typeface="Roboto"/>
                <a:cs typeface="Roboto"/>
                <a:sym typeface="Roboto"/>
              </a:rPr>
            </a:br>
            <a:r>
              <a:rPr lang="ru-RU" dirty="0"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ru-RU" dirty="0">
                <a:latin typeface="Roboto"/>
                <a:ea typeface="Roboto"/>
                <a:cs typeface="Roboto"/>
                <a:sym typeface="Roboto"/>
              </a:rPr>
            </a:b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A3D119-A5C4-4503-B524-F6E54BA04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538" y="2430578"/>
            <a:ext cx="5463312" cy="215444"/>
          </a:xfrm>
          <a:prstGeom prst="rect">
            <a:avLst/>
          </a:prstGeom>
          <a:solidFill>
            <a:srgbClr val="002B3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driver.manage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addCookie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719E07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Cookie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));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CD56B5A-662F-4FB5-8351-FA619C424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475" y="2400300"/>
            <a:ext cx="47625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818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3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3"/>
          <p:cNvSpPr txBox="1"/>
          <p:nvPr/>
        </p:nvSpPr>
        <p:spPr>
          <a:xfrm>
            <a:off x="723600" y="359177"/>
            <a:ext cx="10748733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en-US" sz="330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WebDriver().manage() : Cookies</a:t>
            </a:r>
            <a:r>
              <a:rPr lang="en-US" sz="3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Google Shape;316;p33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10" name="Google Shape;303;p32">
            <a:extLst>
              <a:ext uri="{FF2B5EF4-FFF2-40B4-BE49-F238E27FC236}">
                <a16:creationId xmlns:a16="http://schemas.microsoft.com/office/drawing/2014/main" id="{248EB11A-2E68-4BCC-BB14-9080A43793CE}"/>
              </a:ext>
            </a:extLst>
          </p:cNvPr>
          <p:cNvSpPr txBox="1">
            <a:spLocks/>
          </p:cNvSpPr>
          <p:nvPr/>
        </p:nvSpPr>
        <p:spPr>
          <a:xfrm>
            <a:off x="1001042" y="1818970"/>
            <a:ext cx="6116814" cy="357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Что можно делать с </a:t>
            </a:r>
            <a:r>
              <a:rPr lang="ru-RU" dirty="0" err="1">
                <a:latin typeface="Roboto"/>
                <a:ea typeface="Roboto"/>
                <a:cs typeface="Roboto"/>
                <a:sym typeface="Roboto"/>
              </a:rPr>
              <a:t>печеньками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?</a:t>
            </a: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indent="-457200">
              <a:spcBef>
                <a:spcPts val="0"/>
              </a:spcBef>
              <a:buAutoNum type="arabicParenR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Добавлять </a:t>
            </a:r>
            <a:br>
              <a:rPr lang="ru-RU" dirty="0">
                <a:latin typeface="Roboto"/>
                <a:ea typeface="Roboto"/>
                <a:cs typeface="Roboto"/>
                <a:sym typeface="Roboto"/>
              </a:rPr>
            </a:br>
            <a:endParaRPr lang="ru-RU" dirty="0">
              <a:latin typeface="Roboto"/>
              <a:ea typeface="Roboto"/>
              <a:cs typeface="Roboto"/>
              <a:sym typeface="Roboto"/>
            </a:endParaRPr>
          </a:p>
          <a:p>
            <a:pPr indent="-457200">
              <a:spcBef>
                <a:spcPts val="0"/>
              </a:spcBef>
              <a:buAutoNum type="arabicParenR"/>
            </a:pPr>
            <a:endParaRPr lang="ru-RU" dirty="0">
              <a:latin typeface="Roboto"/>
              <a:ea typeface="Roboto"/>
              <a:cs typeface="Roboto"/>
              <a:sym typeface="Roboto"/>
            </a:endParaRPr>
          </a:p>
          <a:p>
            <a:pPr indent="-457200">
              <a:spcBef>
                <a:spcPts val="0"/>
              </a:spcBef>
              <a:buAutoNum type="arabicParenR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Получать по имени</a:t>
            </a:r>
            <a:br>
              <a:rPr lang="ru-RU" dirty="0">
                <a:latin typeface="Roboto"/>
                <a:ea typeface="Roboto"/>
                <a:cs typeface="Roboto"/>
                <a:sym typeface="Roboto"/>
              </a:rPr>
            </a:br>
            <a:r>
              <a:rPr lang="ru-RU" dirty="0"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ru-RU" dirty="0">
                <a:latin typeface="Roboto"/>
                <a:ea typeface="Roboto"/>
                <a:cs typeface="Roboto"/>
                <a:sym typeface="Roboto"/>
              </a:rPr>
            </a:br>
            <a:endParaRPr lang="ru-RU" dirty="0">
              <a:latin typeface="Roboto"/>
              <a:ea typeface="Roboto"/>
              <a:cs typeface="Roboto"/>
              <a:sym typeface="Roboto"/>
            </a:endParaRPr>
          </a:p>
          <a:p>
            <a:pPr indent="-457200">
              <a:spcBef>
                <a:spcPts val="0"/>
              </a:spcBef>
              <a:buAutoNum type="arabicParenR"/>
            </a:pPr>
            <a:endParaRPr lang="ru-RU" dirty="0"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ru-RU" dirty="0">
                <a:latin typeface="Roboto"/>
                <a:ea typeface="Roboto"/>
                <a:cs typeface="Roboto"/>
                <a:sym typeface="Roboto"/>
              </a:rPr>
            </a:br>
            <a:r>
              <a:rPr lang="ru-RU" dirty="0"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ru-RU" dirty="0">
                <a:latin typeface="Roboto"/>
                <a:ea typeface="Roboto"/>
                <a:cs typeface="Roboto"/>
                <a:sym typeface="Roboto"/>
              </a:rPr>
            </a:b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A3D119-A5C4-4503-B524-F6E54BA04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538" y="2430578"/>
            <a:ext cx="5463312" cy="215444"/>
          </a:xfrm>
          <a:prstGeom prst="rect">
            <a:avLst/>
          </a:prstGeom>
          <a:solidFill>
            <a:srgbClr val="002B3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driver.manage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addCookie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719E07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Cookie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));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D1A08E9-CBE0-4F50-8155-2AC328D2C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538" y="3221959"/>
            <a:ext cx="4950781" cy="215444"/>
          </a:xfrm>
          <a:prstGeom prst="rect">
            <a:avLst/>
          </a:prstGeom>
          <a:solidFill>
            <a:srgbClr val="002B3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driver.manage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getCookieNamed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foo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AC62D98-0201-4EA2-8076-6A4E016C1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475" y="2400300"/>
            <a:ext cx="47625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7166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3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3"/>
          <p:cNvSpPr txBox="1"/>
          <p:nvPr/>
        </p:nvSpPr>
        <p:spPr>
          <a:xfrm>
            <a:off x="723600" y="359177"/>
            <a:ext cx="10748733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en-US" sz="330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WebDriver().manage() : Cookies</a:t>
            </a:r>
            <a:r>
              <a:rPr lang="en-US" sz="3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Google Shape;316;p33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10" name="Google Shape;303;p32">
            <a:extLst>
              <a:ext uri="{FF2B5EF4-FFF2-40B4-BE49-F238E27FC236}">
                <a16:creationId xmlns:a16="http://schemas.microsoft.com/office/drawing/2014/main" id="{248EB11A-2E68-4BCC-BB14-9080A43793CE}"/>
              </a:ext>
            </a:extLst>
          </p:cNvPr>
          <p:cNvSpPr txBox="1">
            <a:spLocks/>
          </p:cNvSpPr>
          <p:nvPr/>
        </p:nvSpPr>
        <p:spPr>
          <a:xfrm>
            <a:off x="1001042" y="1818970"/>
            <a:ext cx="6116814" cy="357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Что можно делать с </a:t>
            </a:r>
            <a:r>
              <a:rPr lang="ru-RU" dirty="0" err="1">
                <a:latin typeface="Roboto"/>
                <a:ea typeface="Roboto"/>
                <a:cs typeface="Roboto"/>
                <a:sym typeface="Roboto"/>
              </a:rPr>
              <a:t>печеньками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?</a:t>
            </a: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indent="-457200">
              <a:spcBef>
                <a:spcPts val="0"/>
              </a:spcBef>
              <a:buAutoNum type="arabicParenR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Добавлять </a:t>
            </a:r>
            <a:br>
              <a:rPr lang="ru-RU" dirty="0">
                <a:latin typeface="Roboto"/>
                <a:ea typeface="Roboto"/>
                <a:cs typeface="Roboto"/>
                <a:sym typeface="Roboto"/>
              </a:rPr>
            </a:br>
            <a:endParaRPr lang="ru-RU" dirty="0">
              <a:latin typeface="Roboto"/>
              <a:ea typeface="Roboto"/>
              <a:cs typeface="Roboto"/>
              <a:sym typeface="Roboto"/>
            </a:endParaRPr>
          </a:p>
          <a:p>
            <a:pPr indent="-457200">
              <a:spcBef>
                <a:spcPts val="0"/>
              </a:spcBef>
              <a:buAutoNum type="arabicParenR"/>
            </a:pPr>
            <a:endParaRPr lang="ru-RU" dirty="0">
              <a:latin typeface="Roboto"/>
              <a:ea typeface="Roboto"/>
              <a:cs typeface="Roboto"/>
              <a:sym typeface="Roboto"/>
            </a:endParaRPr>
          </a:p>
          <a:p>
            <a:pPr indent="-457200">
              <a:spcBef>
                <a:spcPts val="0"/>
              </a:spcBef>
              <a:buAutoNum type="arabicParenR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Получать по имени</a:t>
            </a:r>
          </a:p>
          <a:p>
            <a:pPr indent="-457200">
              <a:spcBef>
                <a:spcPts val="0"/>
              </a:spcBef>
              <a:buAutoNum type="arabicParenR"/>
            </a:pPr>
            <a:endParaRPr lang="ru-RU" dirty="0">
              <a:latin typeface="Roboto"/>
              <a:ea typeface="Roboto"/>
              <a:cs typeface="Roboto"/>
              <a:sym typeface="Roboto"/>
            </a:endParaRPr>
          </a:p>
          <a:p>
            <a:pPr indent="-457200">
              <a:spcBef>
                <a:spcPts val="0"/>
              </a:spcBef>
              <a:buAutoNum type="arabicParenR"/>
            </a:pPr>
            <a:endParaRPr lang="ru-RU" dirty="0">
              <a:latin typeface="Roboto"/>
              <a:ea typeface="Roboto"/>
              <a:cs typeface="Roboto"/>
              <a:sym typeface="Roboto"/>
            </a:endParaRPr>
          </a:p>
          <a:p>
            <a:pPr indent="-457200">
              <a:spcBef>
                <a:spcPts val="0"/>
              </a:spcBef>
              <a:buFont typeface="Arial"/>
              <a:buAutoNum type="arabicParenR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Получать все </a:t>
            </a:r>
            <a:r>
              <a:rPr lang="ru-RU" dirty="0" err="1">
                <a:latin typeface="Roboto"/>
                <a:ea typeface="Roboto"/>
                <a:cs typeface="Roboto"/>
                <a:sym typeface="Roboto"/>
              </a:rPr>
              <a:t>печеньки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  <a:p>
            <a:pPr indent="-457200">
              <a:spcBef>
                <a:spcPts val="0"/>
              </a:spcBef>
              <a:buFont typeface="Arial"/>
              <a:buAutoNum type="arabicParenR"/>
            </a:pPr>
            <a:endParaRPr lang="ru-RU" dirty="0"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ru-RU" dirty="0">
                <a:latin typeface="Roboto"/>
                <a:ea typeface="Roboto"/>
                <a:cs typeface="Roboto"/>
                <a:sym typeface="Roboto"/>
              </a:rPr>
            </a:br>
            <a:r>
              <a:rPr lang="ru-RU" dirty="0"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ru-RU" dirty="0">
                <a:latin typeface="Roboto"/>
                <a:ea typeface="Roboto"/>
                <a:cs typeface="Roboto"/>
                <a:sym typeface="Roboto"/>
              </a:rPr>
            </a:br>
            <a:r>
              <a:rPr lang="ru-RU" dirty="0"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ru-RU" dirty="0">
                <a:latin typeface="Roboto"/>
                <a:ea typeface="Roboto"/>
                <a:cs typeface="Roboto"/>
                <a:sym typeface="Roboto"/>
              </a:rPr>
            </a:br>
            <a:endParaRPr lang="ru-RU" dirty="0">
              <a:latin typeface="Roboto"/>
              <a:ea typeface="Roboto"/>
              <a:cs typeface="Roboto"/>
              <a:sym typeface="Roboto"/>
            </a:endParaRPr>
          </a:p>
          <a:p>
            <a:pPr indent="-457200">
              <a:spcBef>
                <a:spcPts val="0"/>
              </a:spcBef>
              <a:buAutoNum type="arabicParenR"/>
            </a:pPr>
            <a:endParaRPr lang="ru-RU" dirty="0"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ru-RU" dirty="0">
                <a:latin typeface="Roboto"/>
                <a:ea typeface="Roboto"/>
                <a:cs typeface="Roboto"/>
                <a:sym typeface="Roboto"/>
              </a:rPr>
            </a:br>
            <a:r>
              <a:rPr lang="ru-RU" dirty="0"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ru-RU" dirty="0">
                <a:latin typeface="Roboto"/>
                <a:ea typeface="Roboto"/>
                <a:cs typeface="Roboto"/>
                <a:sym typeface="Roboto"/>
              </a:rPr>
            </a:b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A3D119-A5C4-4503-B524-F6E54BA04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538" y="2430578"/>
            <a:ext cx="5463312" cy="215444"/>
          </a:xfrm>
          <a:prstGeom prst="rect">
            <a:avLst/>
          </a:prstGeom>
          <a:solidFill>
            <a:srgbClr val="002B3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driver.manage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addCookie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719E07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Cookie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));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D1A08E9-CBE0-4F50-8155-2AC328D2C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538" y="3221959"/>
            <a:ext cx="4950781" cy="215444"/>
          </a:xfrm>
          <a:prstGeom prst="rect">
            <a:avLst/>
          </a:prstGeom>
          <a:solidFill>
            <a:srgbClr val="002B3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driver.manage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getCookieNamed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foo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E445F1CA-2C96-4DC3-9F67-4BF79B588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537" y="4052733"/>
            <a:ext cx="4950781" cy="215444"/>
          </a:xfrm>
          <a:prstGeom prst="rect">
            <a:avLst/>
          </a:prstGeom>
          <a:solidFill>
            <a:srgbClr val="002B3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driver.manage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getCookies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AD848D10-34C3-4888-95B5-C10B31EED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475" y="2400300"/>
            <a:ext cx="47625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582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3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3"/>
          <p:cNvSpPr txBox="1"/>
          <p:nvPr/>
        </p:nvSpPr>
        <p:spPr>
          <a:xfrm>
            <a:off x="723600" y="359177"/>
            <a:ext cx="10748733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en-US" sz="330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WebDriver().manage() : Cookies</a:t>
            </a:r>
            <a:r>
              <a:rPr lang="en-US" sz="3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Google Shape;316;p33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10" name="Google Shape;303;p32">
            <a:extLst>
              <a:ext uri="{FF2B5EF4-FFF2-40B4-BE49-F238E27FC236}">
                <a16:creationId xmlns:a16="http://schemas.microsoft.com/office/drawing/2014/main" id="{248EB11A-2E68-4BCC-BB14-9080A43793CE}"/>
              </a:ext>
            </a:extLst>
          </p:cNvPr>
          <p:cNvSpPr txBox="1">
            <a:spLocks/>
          </p:cNvSpPr>
          <p:nvPr/>
        </p:nvSpPr>
        <p:spPr>
          <a:xfrm>
            <a:off x="1001042" y="1818970"/>
            <a:ext cx="6116814" cy="357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Что можно делать с </a:t>
            </a:r>
            <a:r>
              <a:rPr lang="ru-RU" dirty="0" err="1">
                <a:latin typeface="Roboto"/>
                <a:ea typeface="Roboto"/>
                <a:cs typeface="Roboto"/>
                <a:sym typeface="Roboto"/>
              </a:rPr>
              <a:t>печеньками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?</a:t>
            </a: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indent="-457200">
              <a:spcBef>
                <a:spcPts val="0"/>
              </a:spcBef>
              <a:buAutoNum type="arabicParenR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Добавлять </a:t>
            </a:r>
            <a:br>
              <a:rPr lang="ru-RU" dirty="0">
                <a:latin typeface="Roboto"/>
                <a:ea typeface="Roboto"/>
                <a:cs typeface="Roboto"/>
                <a:sym typeface="Roboto"/>
              </a:rPr>
            </a:br>
            <a:endParaRPr lang="ru-RU" dirty="0">
              <a:latin typeface="Roboto"/>
              <a:ea typeface="Roboto"/>
              <a:cs typeface="Roboto"/>
              <a:sym typeface="Roboto"/>
            </a:endParaRPr>
          </a:p>
          <a:p>
            <a:pPr indent="-457200">
              <a:spcBef>
                <a:spcPts val="0"/>
              </a:spcBef>
              <a:buAutoNum type="arabicParenR"/>
            </a:pPr>
            <a:endParaRPr lang="ru-RU" dirty="0">
              <a:latin typeface="Roboto"/>
              <a:ea typeface="Roboto"/>
              <a:cs typeface="Roboto"/>
              <a:sym typeface="Roboto"/>
            </a:endParaRPr>
          </a:p>
          <a:p>
            <a:pPr indent="-457200">
              <a:spcBef>
                <a:spcPts val="0"/>
              </a:spcBef>
              <a:buAutoNum type="arabicParenR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Получать по имени</a:t>
            </a:r>
          </a:p>
          <a:p>
            <a:pPr indent="-457200">
              <a:spcBef>
                <a:spcPts val="0"/>
              </a:spcBef>
              <a:buAutoNum type="arabicParenR"/>
            </a:pPr>
            <a:endParaRPr lang="ru-RU" dirty="0">
              <a:latin typeface="Roboto"/>
              <a:ea typeface="Roboto"/>
              <a:cs typeface="Roboto"/>
              <a:sym typeface="Roboto"/>
            </a:endParaRPr>
          </a:p>
          <a:p>
            <a:pPr indent="-457200">
              <a:spcBef>
                <a:spcPts val="0"/>
              </a:spcBef>
              <a:buAutoNum type="arabicParenR"/>
            </a:pPr>
            <a:endParaRPr lang="ru-RU" dirty="0">
              <a:latin typeface="Roboto"/>
              <a:ea typeface="Roboto"/>
              <a:cs typeface="Roboto"/>
              <a:sym typeface="Roboto"/>
            </a:endParaRPr>
          </a:p>
          <a:p>
            <a:pPr indent="-457200">
              <a:spcBef>
                <a:spcPts val="0"/>
              </a:spcBef>
              <a:buFont typeface="Arial"/>
              <a:buAutoNum type="arabicParenR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Получать все </a:t>
            </a:r>
            <a:r>
              <a:rPr lang="ru-RU" dirty="0" err="1">
                <a:latin typeface="Roboto"/>
                <a:ea typeface="Roboto"/>
                <a:cs typeface="Roboto"/>
                <a:sym typeface="Roboto"/>
              </a:rPr>
              <a:t>печеньки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  <a:p>
            <a:pPr indent="-457200">
              <a:spcBef>
                <a:spcPts val="0"/>
              </a:spcBef>
              <a:buFont typeface="Arial"/>
              <a:buAutoNum type="arabicParenR"/>
            </a:pPr>
            <a:endParaRPr lang="ru-RU" dirty="0">
              <a:latin typeface="Roboto"/>
              <a:ea typeface="Roboto"/>
              <a:cs typeface="Roboto"/>
              <a:sym typeface="Roboto"/>
            </a:endParaRPr>
          </a:p>
          <a:p>
            <a:pPr indent="-457200">
              <a:spcBef>
                <a:spcPts val="0"/>
              </a:spcBef>
              <a:buFont typeface="Arial"/>
              <a:buAutoNum type="arabicParenR"/>
            </a:pPr>
            <a:endParaRPr lang="ru-RU" dirty="0">
              <a:latin typeface="Roboto"/>
              <a:ea typeface="Roboto"/>
              <a:cs typeface="Roboto"/>
              <a:sym typeface="Roboto"/>
            </a:endParaRPr>
          </a:p>
          <a:p>
            <a:pPr indent="-457200">
              <a:spcBef>
                <a:spcPts val="0"/>
              </a:spcBef>
              <a:buFont typeface="Arial"/>
              <a:buAutoNum type="arabicParenR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Удалять по имени\по </a:t>
            </a:r>
            <a:r>
              <a:rPr lang="ru-RU" dirty="0" err="1">
                <a:latin typeface="Roboto"/>
                <a:ea typeface="Roboto"/>
                <a:cs typeface="Roboto"/>
                <a:sym typeface="Roboto"/>
              </a:rPr>
              <a:t>куке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\все</a:t>
            </a:r>
            <a:br>
              <a:rPr lang="ru-RU" dirty="0">
                <a:latin typeface="Roboto"/>
                <a:ea typeface="Roboto"/>
                <a:cs typeface="Roboto"/>
                <a:sym typeface="Roboto"/>
              </a:rPr>
            </a:br>
            <a:r>
              <a:rPr lang="ru-RU" dirty="0"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ru-RU" dirty="0">
                <a:latin typeface="Roboto"/>
                <a:ea typeface="Roboto"/>
                <a:cs typeface="Roboto"/>
                <a:sym typeface="Roboto"/>
              </a:rPr>
            </a:br>
            <a:endParaRPr lang="ru-RU" dirty="0">
              <a:latin typeface="Roboto"/>
              <a:ea typeface="Roboto"/>
              <a:cs typeface="Roboto"/>
              <a:sym typeface="Roboto"/>
            </a:endParaRPr>
          </a:p>
          <a:p>
            <a:pPr indent="-457200">
              <a:spcBef>
                <a:spcPts val="0"/>
              </a:spcBef>
              <a:buFont typeface="Arial"/>
              <a:buAutoNum type="arabicParenR"/>
            </a:pPr>
            <a:endParaRPr lang="ru-RU" dirty="0">
              <a:latin typeface="Roboto"/>
              <a:ea typeface="Roboto"/>
              <a:cs typeface="Roboto"/>
              <a:sym typeface="Roboto"/>
            </a:endParaRPr>
          </a:p>
          <a:p>
            <a:pPr indent="-457200">
              <a:spcBef>
                <a:spcPts val="0"/>
              </a:spcBef>
              <a:buFont typeface="Arial"/>
              <a:buAutoNum type="arabicParenR"/>
            </a:pPr>
            <a:endParaRPr lang="ru-RU" dirty="0"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ru-RU" dirty="0">
                <a:latin typeface="Roboto"/>
                <a:ea typeface="Roboto"/>
                <a:cs typeface="Roboto"/>
                <a:sym typeface="Roboto"/>
              </a:rPr>
            </a:br>
            <a:r>
              <a:rPr lang="ru-RU" dirty="0"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ru-RU" dirty="0">
                <a:latin typeface="Roboto"/>
                <a:ea typeface="Roboto"/>
                <a:cs typeface="Roboto"/>
                <a:sym typeface="Roboto"/>
              </a:rPr>
            </a:br>
            <a:r>
              <a:rPr lang="ru-RU" dirty="0"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ru-RU" dirty="0">
                <a:latin typeface="Roboto"/>
                <a:ea typeface="Roboto"/>
                <a:cs typeface="Roboto"/>
                <a:sym typeface="Roboto"/>
              </a:rPr>
            </a:br>
            <a:endParaRPr lang="ru-RU" dirty="0">
              <a:latin typeface="Roboto"/>
              <a:ea typeface="Roboto"/>
              <a:cs typeface="Roboto"/>
              <a:sym typeface="Roboto"/>
            </a:endParaRPr>
          </a:p>
          <a:p>
            <a:pPr indent="-457200">
              <a:spcBef>
                <a:spcPts val="0"/>
              </a:spcBef>
              <a:buAutoNum type="arabicParenR"/>
            </a:pPr>
            <a:endParaRPr lang="ru-RU" dirty="0"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ru-RU" dirty="0">
                <a:latin typeface="Roboto"/>
                <a:ea typeface="Roboto"/>
                <a:cs typeface="Roboto"/>
                <a:sym typeface="Roboto"/>
              </a:rPr>
            </a:br>
            <a:r>
              <a:rPr lang="ru-RU" dirty="0"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ru-RU" dirty="0">
                <a:latin typeface="Roboto"/>
                <a:ea typeface="Roboto"/>
                <a:cs typeface="Roboto"/>
                <a:sym typeface="Roboto"/>
              </a:rPr>
            </a:b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A3D119-A5C4-4503-B524-F6E54BA04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538" y="2430578"/>
            <a:ext cx="5463312" cy="215444"/>
          </a:xfrm>
          <a:prstGeom prst="rect">
            <a:avLst/>
          </a:prstGeom>
          <a:solidFill>
            <a:srgbClr val="002B3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driver.manage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addCookie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719E07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Cookie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));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D1A08E9-CBE0-4F50-8155-2AC328D2C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538" y="3221959"/>
            <a:ext cx="4950781" cy="215444"/>
          </a:xfrm>
          <a:prstGeom prst="rect">
            <a:avLst/>
          </a:prstGeom>
          <a:solidFill>
            <a:srgbClr val="002B3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driver.manage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getCookieNamed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foo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E445F1CA-2C96-4DC3-9F67-4BF79B588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537" y="4052733"/>
            <a:ext cx="4950781" cy="215444"/>
          </a:xfrm>
          <a:prstGeom prst="rect">
            <a:avLst/>
          </a:prstGeom>
          <a:solidFill>
            <a:srgbClr val="002B3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driver.manage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getCookies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987591EA-E47B-4008-AACA-2831C343A7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536" y="4890858"/>
            <a:ext cx="4950781" cy="215444"/>
          </a:xfrm>
          <a:prstGeom prst="rect">
            <a:avLst/>
          </a:prstGeom>
          <a:solidFill>
            <a:srgbClr val="002B3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driver.manage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deleteCookieNamed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"test1"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49EEFB8E-DE6D-4D42-88F8-4C5CE7854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475" y="2400300"/>
            <a:ext cx="47625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918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2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Проверит</a:t>
            </a:r>
            <a:r>
              <a:rPr lang="en-US" sz="36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ь, идет ли запись!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Google Shape;176;p22" descr="Изображение выглядит как внешний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9663" y="1914705"/>
            <a:ext cx="3972673" cy="3967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4"/>
          <p:cNvSpPr txBox="1"/>
          <p:nvPr/>
        </p:nvSpPr>
        <p:spPr>
          <a:xfrm>
            <a:off x="723600" y="359177"/>
            <a:ext cx="10748734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3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Давайте попрактикуемся? 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34"/>
          <p:cNvSpPr txBox="1">
            <a:spLocks noGrp="1"/>
          </p:cNvSpPr>
          <p:nvPr>
            <p:ph type="body" idx="4294967295"/>
          </p:nvPr>
        </p:nvSpPr>
        <p:spPr>
          <a:xfrm>
            <a:off x="723598" y="1472666"/>
            <a:ext cx="10977169" cy="49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21"/>
              <a:buNone/>
            </a:pPr>
            <a:r>
              <a:rPr lang="ru-RU" sz="15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Задача: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21"/>
              <a:buNone/>
            </a:pPr>
            <a:endParaRPr lang="ru-RU" sz="15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r>
              <a:rPr lang="ru-RU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Добавить </a:t>
            </a:r>
            <a:r>
              <a:rPr lang="en-US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Cookie#1 </a:t>
            </a:r>
            <a:r>
              <a:rPr lang="ru-RU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 параметром </a:t>
            </a:r>
            <a:r>
              <a:rPr lang="en-US" sz="15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Otus</a:t>
            </a:r>
            <a:r>
              <a:rPr lang="ru-RU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 и значением </a:t>
            </a:r>
            <a:r>
              <a:rPr lang="en-US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Value1</a:t>
            </a:r>
            <a:r>
              <a:rPr lang="ru-RU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/>
            </a:r>
            <a:br>
              <a:rPr lang="ru-RU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Добавить </a:t>
            </a:r>
            <a:r>
              <a:rPr lang="en-US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Cookie#2 </a:t>
            </a:r>
            <a:r>
              <a:rPr lang="ru-RU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 параметром </a:t>
            </a:r>
            <a:r>
              <a:rPr lang="en-US" sz="15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Otus</a:t>
            </a:r>
            <a:r>
              <a:rPr lang="ru-RU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 и значением </a:t>
            </a:r>
            <a:r>
              <a:rPr lang="en-US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Value2</a:t>
            </a:r>
            <a:br>
              <a:rPr lang="en-US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Добавить </a:t>
            </a:r>
            <a:r>
              <a:rPr lang="en-US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Cookie#3 </a:t>
            </a:r>
            <a:r>
              <a:rPr lang="ru-RU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 параметром </a:t>
            </a:r>
            <a:r>
              <a:rPr lang="en-US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Otus3</a:t>
            </a:r>
            <a:r>
              <a:rPr lang="ru-RU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и значением </a:t>
            </a:r>
            <a:r>
              <a:rPr lang="en-US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Value3</a:t>
            </a:r>
            <a:r>
              <a:rPr lang="ru-RU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(добавлять через переменную, переменная должна быть сохранена)</a:t>
            </a:r>
            <a:br>
              <a:rPr lang="ru-RU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Добавить </a:t>
            </a:r>
            <a:r>
              <a:rPr lang="en-US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Cookie#</a:t>
            </a:r>
            <a:r>
              <a:rPr lang="ru-RU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</a:t>
            </a:r>
            <a:r>
              <a:rPr lang="en-US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 параметром </a:t>
            </a:r>
            <a:r>
              <a:rPr lang="en-US" sz="15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Otus</a:t>
            </a:r>
            <a:r>
              <a:rPr lang="ru-RU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 и значением </a:t>
            </a:r>
            <a:r>
              <a:rPr lang="en-US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Value</a:t>
            </a:r>
            <a:r>
              <a:rPr lang="ru-RU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</a:t>
            </a:r>
            <a:br>
              <a:rPr lang="ru-RU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US" sz="15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821"/>
              <a:buAutoNum type="arabicParenR"/>
            </a:pPr>
            <a:r>
              <a:rPr lang="ru-RU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Вывести на экран все </a:t>
            </a:r>
            <a:r>
              <a:rPr lang="en-US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Cookies</a:t>
            </a:r>
          </a:p>
          <a:p>
            <a:pPr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821"/>
              <a:buAutoNum type="arabicParenR"/>
            </a:pPr>
            <a:r>
              <a:rPr lang="ru-RU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Вывести на экран </a:t>
            </a:r>
            <a:r>
              <a:rPr lang="en-US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Cookie1</a:t>
            </a:r>
            <a:endParaRPr lang="ru-RU" sz="15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21"/>
              <a:buAutoNum type="arabicParenR"/>
            </a:pPr>
            <a:r>
              <a:rPr lang="ru-RU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Удалить </a:t>
            </a:r>
            <a:r>
              <a:rPr lang="en-US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Cookie#2 </a:t>
            </a:r>
            <a:r>
              <a:rPr lang="ru-RU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 имени </a:t>
            </a:r>
            <a:r>
              <a:rPr lang="ru-RU" sz="15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куки</a:t>
            </a:r>
            <a:endParaRPr lang="ru-RU" sz="15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21"/>
              <a:buAutoNum type="arabicParenR"/>
            </a:pPr>
            <a:r>
              <a:rPr lang="ru-RU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Удалить </a:t>
            </a:r>
            <a:r>
              <a:rPr lang="en-US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Cookie#3 </a:t>
            </a:r>
            <a:r>
              <a:rPr lang="ru-RU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 переменной </a:t>
            </a:r>
            <a:r>
              <a:rPr lang="en-US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Cookie</a:t>
            </a:r>
          </a:p>
          <a:p>
            <a:pPr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21"/>
              <a:buAutoNum type="arabicParenR"/>
            </a:pPr>
            <a:r>
              <a:rPr lang="ru-RU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Удалить все </a:t>
            </a:r>
            <a:r>
              <a:rPr lang="ru-RU" sz="15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куки</a:t>
            </a:r>
            <a:r>
              <a:rPr lang="ru-RU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убедиться что их нет</a:t>
            </a:r>
          </a:p>
          <a:p>
            <a:pPr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821"/>
              <a:buAutoNum type="arabicParenR"/>
            </a:pPr>
            <a:r>
              <a:rPr lang="ru-RU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*Для тех, кому легко: добавить </a:t>
            </a:r>
            <a:r>
              <a:rPr lang="ru-RU" sz="15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куки</a:t>
            </a:r>
            <a:r>
              <a:rPr lang="ru-RU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авторизации на </a:t>
            </a:r>
            <a:r>
              <a:rPr lang="en-US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Otus.ru</a:t>
            </a:r>
            <a:r>
              <a:rPr lang="ru-RU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(без использования</a:t>
            </a:r>
            <a:r>
              <a:rPr lang="en-US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getCookies</a:t>
            </a:r>
            <a:r>
              <a:rPr lang="ru-RU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pPr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821"/>
              <a:buAutoNum type="arabicParenR"/>
            </a:pPr>
            <a:endParaRPr lang="ru-RU" sz="15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821"/>
              <a:buAutoNum type="arabicParenR"/>
            </a:pPr>
            <a:endParaRPr lang="ru-RU" sz="1500" smtClean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r>
              <a:rPr lang="en-US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/>
            </a:r>
            <a:br>
              <a:rPr lang="en-US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sz="15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25" name="Google Shape;325;p34"/>
          <p:cNvSpPr txBox="1">
            <a:spLocks noGrp="1"/>
          </p:cNvSpPr>
          <p:nvPr>
            <p:ph type="sldNum" idx="4294967295"/>
          </p:nvPr>
        </p:nvSpPr>
        <p:spPr>
          <a:xfrm>
            <a:off x="0" y="649808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6866F46-1A77-4B0F-B25C-C75DB97B45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871" y="5767048"/>
            <a:ext cx="5463312" cy="215444"/>
          </a:xfrm>
          <a:prstGeom prst="rect">
            <a:avLst/>
          </a:prstGeom>
          <a:solidFill>
            <a:srgbClr val="002B3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driver.manage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addCookie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719E07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Cookie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));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DA3EC59-A59D-44B4-A954-E0031AFA7C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871" y="5982492"/>
            <a:ext cx="5463312" cy="215444"/>
          </a:xfrm>
          <a:prstGeom prst="rect">
            <a:avLst/>
          </a:prstGeom>
          <a:solidFill>
            <a:srgbClr val="002B3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driver.manage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getCookieNamed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foo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7400E5FE-8CB7-48D7-A151-A7DAF8C65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871" y="6187429"/>
            <a:ext cx="5463312" cy="215444"/>
          </a:xfrm>
          <a:prstGeom prst="rect">
            <a:avLst/>
          </a:prstGeom>
          <a:solidFill>
            <a:srgbClr val="002B3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driver.manage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getCookies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3AEC8E8-6267-41F4-A505-90BD8E81F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871" y="6392366"/>
            <a:ext cx="5463312" cy="215444"/>
          </a:xfrm>
          <a:prstGeom prst="rect">
            <a:avLst/>
          </a:prstGeom>
          <a:solidFill>
            <a:srgbClr val="002B3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driver.manage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getCookies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F5F5F5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4"/>
          <p:cNvSpPr txBox="1"/>
          <p:nvPr/>
        </p:nvSpPr>
        <p:spPr>
          <a:xfrm>
            <a:off x="723600" y="359177"/>
            <a:ext cx="10748734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3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Вопросы?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4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3074" name="Picture 2" descr="Девочка с хвостиками в розовом - происхождение мема">
            <a:extLst>
              <a:ext uri="{FF2B5EF4-FFF2-40B4-BE49-F238E27FC236}">
                <a16:creationId xmlns:a16="http://schemas.microsoft.com/office/drawing/2014/main" id="{677E8EC8-20FD-4F86-8E3F-CF3468CD4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639" y="2197561"/>
            <a:ext cx="4976489" cy="2791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24;p34">
            <a:extLst>
              <a:ext uri="{FF2B5EF4-FFF2-40B4-BE49-F238E27FC236}">
                <a16:creationId xmlns:a16="http://schemas.microsoft.com/office/drawing/2014/main" id="{91402F57-804E-4E94-8C43-C4799AB34C29}"/>
              </a:ext>
            </a:extLst>
          </p:cNvPr>
          <p:cNvSpPr txBox="1">
            <a:spLocks/>
          </p:cNvSpPr>
          <p:nvPr/>
        </p:nvSpPr>
        <p:spPr>
          <a:xfrm>
            <a:off x="723600" y="1604975"/>
            <a:ext cx="5772246" cy="338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70000"/>
              </a:lnSpc>
              <a:spcBef>
                <a:spcPts val="0"/>
              </a:spcBef>
              <a:buClr>
                <a:srgbClr val="000000"/>
              </a:buClr>
              <a:buSzPts val="1821"/>
              <a:buFont typeface="Arial"/>
              <a:buNone/>
            </a:pPr>
            <a:endParaRPr lang="ru-RU" sz="1821" dirty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843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1"/>
          <p:cNvSpPr txBox="1">
            <a:spLocks noGrp="1"/>
          </p:cNvSpPr>
          <p:nvPr>
            <p:ph type="title" idx="4294967295"/>
          </p:nvPr>
        </p:nvSpPr>
        <p:spPr>
          <a:xfrm>
            <a:off x="0" y="2655888"/>
            <a:ext cx="121920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en-US" sz="60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TimeOut</a:t>
            </a:r>
            <a:endParaRPr sz="6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37220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5"/>
          <p:cNvSpPr txBox="1"/>
          <p:nvPr/>
        </p:nvSpPr>
        <p:spPr>
          <a:xfrm>
            <a:off x="719666" y="359177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en-US" sz="330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WebDriver().manage()</a:t>
            </a:r>
            <a:r>
              <a:rPr lang="ru-RU" sz="330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30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Timeouts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35"/>
          <p:cNvSpPr txBox="1">
            <a:spLocks noGrp="1"/>
          </p:cNvSpPr>
          <p:nvPr>
            <p:ph type="body" idx="4294967295"/>
          </p:nvPr>
        </p:nvSpPr>
        <p:spPr>
          <a:xfrm>
            <a:off x="801384" y="1716087"/>
            <a:ext cx="9952341" cy="2157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None/>
            </a:pP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venir"/>
              </a:rPr>
              <a:t>Есть три типа настраиваемых ожидания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veni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None/>
            </a:pPr>
            <a:endParaRPr lang="ru-RU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venir"/>
            </a:endParaRPr>
          </a:p>
          <a:p>
            <a:pPr marL="617929" lvl="1" indent="-160729">
              <a:lnSpc>
                <a:spcPct val="150000"/>
              </a:lnSpc>
              <a:spcBef>
                <a:spcPts val="0"/>
              </a:spcBef>
              <a:buSzPts val="1665"/>
              <a:buFont typeface="Roboto"/>
              <a:buChar char="•"/>
            </a:pP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Implicit Wait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для настройки неявных ожиданий</a:t>
            </a:r>
          </a:p>
          <a:p>
            <a:pPr marL="617929" lvl="1" indent="-160729">
              <a:lnSpc>
                <a:spcPct val="150000"/>
              </a:lnSpc>
              <a:spcBef>
                <a:spcPts val="0"/>
              </a:spcBef>
              <a:buSzPts val="1665"/>
              <a:buFont typeface="Roboto"/>
              <a:buChar char="•"/>
            </a:pPr>
            <a:r>
              <a:rPr lang="en-US" sz="20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PageLoadTimeout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для настройки загрузки страницы (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document == ready)</a:t>
            </a:r>
          </a:p>
          <a:p>
            <a:pPr marL="617929" lvl="1" indent="-160729">
              <a:lnSpc>
                <a:spcPct val="150000"/>
              </a:lnSpc>
              <a:spcBef>
                <a:spcPts val="0"/>
              </a:spcBef>
              <a:buSzPts val="1665"/>
              <a:buFont typeface="Roboto"/>
              <a:buChar char="•"/>
            </a:pPr>
            <a:r>
              <a:rPr lang="en-US" sz="20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SetScriptTimeOut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для ожидания выполнения скрипта</a:t>
            </a:r>
            <a:b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venir"/>
            </a:endParaRPr>
          </a:p>
        </p:txBody>
      </p:sp>
      <p:sp>
        <p:nvSpPr>
          <p:cNvPr id="334" name="Google Shape;334;p35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B4D262-A296-4A9E-ABF6-7A538D76FA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666" y="4314328"/>
            <a:ext cx="10164445" cy="830997"/>
          </a:xfrm>
          <a:prstGeom prst="rect">
            <a:avLst/>
          </a:prstGeom>
          <a:solidFill>
            <a:srgbClr val="1D1D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driver.manage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()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timeouts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()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pageLoadTimeout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)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driver.manage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()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timeouts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()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implicitlyWait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)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driver.manage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()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timeouts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()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setScriptTimeout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)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;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5"/>
          <p:cNvSpPr txBox="1"/>
          <p:nvPr/>
        </p:nvSpPr>
        <p:spPr>
          <a:xfrm>
            <a:off x="719666" y="359177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en-US" sz="330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WebDriver().manage()</a:t>
            </a:r>
            <a:r>
              <a:rPr lang="ru-RU" sz="330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30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Timeouts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35"/>
          <p:cNvSpPr txBox="1">
            <a:spLocks noGrp="1"/>
          </p:cNvSpPr>
          <p:nvPr>
            <p:ph type="body" idx="4294967295"/>
          </p:nvPr>
        </p:nvSpPr>
        <p:spPr>
          <a:xfrm>
            <a:off x="719666" y="1716088"/>
            <a:ext cx="10034059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None/>
            </a:pPr>
            <a:r>
              <a:rPr lang="ru-RU" sz="2800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Важно!</a:t>
            </a:r>
            <a:endParaRPr sz="1383" dirty="0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4" name="Google Shape;334;p35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7" name="Google Shape;333;p35">
            <a:extLst>
              <a:ext uri="{FF2B5EF4-FFF2-40B4-BE49-F238E27FC236}">
                <a16:creationId xmlns:a16="http://schemas.microsoft.com/office/drawing/2014/main" id="{C80EBDA5-EB0D-46B1-B9BF-C7FFA7104D59}"/>
              </a:ext>
            </a:extLst>
          </p:cNvPr>
          <p:cNvSpPr txBox="1">
            <a:spLocks/>
          </p:cNvSpPr>
          <p:nvPr/>
        </p:nvSpPr>
        <p:spPr>
          <a:xfrm>
            <a:off x="719666" y="2339814"/>
            <a:ext cx="10752666" cy="3013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SzPts val="1665"/>
              <a:buNone/>
            </a:pP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venir"/>
              </a:rPr>
              <a:t>НЕ ЯВНЫЕ ИЛИ СКРЫТЫЕ(IMPLICIT) ОЖИДАНИЯ.</a:t>
            </a:r>
          </a:p>
          <a:p>
            <a:pPr marL="0" indent="0">
              <a:spcBef>
                <a:spcPts val="0"/>
              </a:spcBef>
              <a:buSzPts val="1665"/>
              <a:buNone/>
            </a:pPr>
            <a:endParaRPr lang="ru-RU" sz="21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None/>
            </a:pP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venir"/>
              </a:rPr>
              <a:t>Их особенность в том, что ожидания указаны глобально на уровне объекта </a:t>
            </a:r>
            <a:r>
              <a:rPr lang="ru-RU" sz="21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venir"/>
              </a:rPr>
              <a:t>driver</a:t>
            </a:r>
            <a:endParaRPr lang="en-US" sz="21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None/>
            </a:pPr>
            <a:endParaRPr lang="en-US" sz="21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None/>
            </a:pP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venir"/>
              </a:rPr>
              <a:t>И все вызовы элементов </a:t>
            </a:r>
            <a:r>
              <a:rPr lang="ru-RU" sz="21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venir"/>
              </a:rPr>
              <a:t>driver.findElement</a:t>
            </a: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venir"/>
              </a:rPr>
              <a:t>() будут продолжаться то тех пор, пока элемент не будет найден или будет достигнута граница времени ожидания</a:t>
            </a:r>
          </a:p>
          <a:p>
            <a:pPr marL="0" indent="0">
              <a:spcBef>
                <a:spcPts val="0"/>
              </a:spcBef>
              <a:buSzPts val="1665"/>
              <a:buNone/>
            </a:pPr>
            <a:endParaRPr lang="en-US" sz="21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None/>
            </a:pPr>
            <a:endParaRPr lang="ru-RU" sz="21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None/>
            </a:pP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venir"/>
              </a:rPr>
              <a:t>На собеседованиях об этом </a:t>
            </a:r>
            <a:r>
              <a:rPr lang="ru-RU" sz="21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venir"/>
              </a:rPr>
              <a:t>спрашивают</a:t>
            </a:r>
            <a:endParaRPr lang="ru-RU" sz="21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1791887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4"/>
          <p:cNvSpPr txBox="1"/>
          <p:nvPr/>
        </p:nvSpPr>
        <p:spPr>
          <a:xfrm>
            <a:off x="723600" y="359177"/>
            <a:ext cx="10748734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3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Снова практика </a:t>
            </a:r>
            <a:r>
              <a:rPr lang="ru-RU" sz="33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Wingdings" panose="05000000000000000000" pitchFamily="2" charset="2"/>
              </a:rPr>
              <a:t>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34"/>
          <p:cNvSpPr txBox="1">
            <a:spLocks noGrp="1"/>
          </p:cNvSpPr>
          <p:nvPr>
            <p:ph type="body" idx="4294967295"/>
          </p:nvPr>
        </p:nvSpPr>
        <p:spPr>
          <a:xfrm>
            <a:off x="723599" y="1604975"/>
            <a:ext cx="10977169" cy="49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21"/>
              <a:buNone/>
            </a:pPr>
            <a:r>
              <a:rPr lang="ru-RU" sz="21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Задача: </a:t>
            </a:r>
          </a:p>
          <a:p>
            <a:pPr lvl="0" indent="-4572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21"/>
              <a:buAutoNum type="arabicParenR"/>
            </a:pP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Настроить неявное ожидание на 30 секунд и дождаться чата на </a:t>
            </a:r>
            <a:r>
              <a:rPr lang="en-US" sz="21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Otus</a:t>
            </a:r>
            <a:endParaRPr lang="en-US" sz="21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 indent="-4572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21"/>
              <a:buAutoNum type="arabicParenR"/>
            </a:pP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Настроить неявное ожидание на 0 секунд и дождаться падение ошибки 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r>
              <a:rPr lang="en-US" sz="1821" dirty="0" smtClean="0">
                <a:solidFill>
                  <a:srgbClr val="3F3F3F"/>
                </a:solidFill>
              </a:rPr>
              <a:t/>
            </a:r>
            <a:br>
              <a:rPr lang="en-US" sz="1821" dirty="0" smtClean="0">
                <a:solidFill>
                  <a:srgbClr val="3F3F3F"/>
                </a:solidFill>
              </a:rPr>
            </a:br>
            <a:endParaRPr sz="1821" dirty="0">
              <a:solidFill>
                <a:srgbClr val="3F3F3F"/>
              </a:solidFill>
            </a:endParaRPr>
          </a:p>
        </p:txBody>
      </p:sp>
      <p:sp>
        <p:nvSpPr>
          <p:cNvPr id="325" name="Google Shape;325;p34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4055A0E-D5D7-4CDF-A89C-70D5BC92F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99" y="5226980"/>
            <a:ext cx="10164445" cy="830997"/>
          </a:xfrm>
          <a:prstGeom prst="rect">
            <a:avLst/>
          </a:prstGeom>
          <a:solidFill>
            <a:srgbClr val="1D1D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driver.manage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()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timeouts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()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pageLoadTimeout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)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driver.manage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()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timeouts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()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implicitlyWait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)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driver.manage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()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timeouts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()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setScriptTimeout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)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;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8333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4"/>
          <p:cNvSpPr txBox="1"/>
          <p:nvPr/>
        </p:nvSpPr>
        <p:spPr>
          <a:xfrm>
            <a:off x="723600" y="359177"/>
            <a:ext cx="10748734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3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Вопросы?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4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pic>
        <p:nvPicPr>
          <p:cNvPr id="3074" name="Picture 2" descr="Девочка с хвостиками в розовом - происхождение мема">
            <a:extLst>
              <a:ext uri="{FF2B5EF4-FFF2-40B4-BE49-F238E27FC236}">
                <a16:creationId xmlns:a16="http://schemas.microsoft.com/office/drawing/2014/main" id="{677E8EC8-20FD-4F86-8E3F-CF3468CD4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953" y="2197561"/>
            <a:ext cx="4976489" cy="2791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24;p34">
            <a:extLst>
              <a:ext uri="{FF2B5EF4-FFF2-40B4-BE49-F238E27FC236}">
                <a16:creationId xmlns:a16="http://schemas.microsoft.com/office/drawing/2014/main" id="{91402F57-804E-4E94-8C43-C4799AB34C29}"/>
              </a:ext>
            </a:extLst>
          </p:cNvPr>
          <p:cNvSpPr txBox="1">
            <a:spLocks/>
          </p:cNvSpPr>
          <p:nvPr/>
        </p:nvSpPr>
        <p:spPr>
          <a:xfrm>
            <a:off x="723600" y="1604975"/>
            <a:ext cx="5772246" cy="338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70000"/>
              </a:lnSpc>
              <a:spcBef>
                <a:spcPts val="0"/>
              </a:spcBef>
              <a:buClr>
                <a:srgbClr val="000000"/>
              </a:buClr>
              <a:buSzPts val="1821"/>
              <a:buFont typeface="Arial"/>
              <a:buNone/>
            </a:pPr>
            <a:endParaRPr lang="ru-RU" sz="1821" dirty="0">
              <a:solidFill>
                <a:srgbClr val="3F3F3F"/>
              </a:solidFill>
            </a:endParaRPr>
          </a:p>
        </p:txBody>
      </p:sp>
      <p:pic>
        <p:nvPicPr>
          <p:cNvPr id="8" name="Picture 2" descr="Девочка с хвостиками в розовом - происхождение мема">
            <a:extLst>
              <a:ext uri="{FF2B5EF4-FFF2-40B4-BE49-F238E27FC236}">
                <a16:creationId xmlns:a16="http://schemas.microsoft.com/office/drawing/2014/main" id="{B804FBD5-54C0-4CB7-9E77-01795EAEE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357" y="2197560"/>
            <a:ext cx="4976489" cy="2791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257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1"/>
          <p:cNvSpPr txBox="1">
            <a:spLocks noGrp="1"/>
          </p:cNvSpPr>
          <p:nvPr>
            <p:ph type="title" idx="4294967295"/>
          </p:nvPr>
        </p:nvSpPr>
        <p:spPr>
          <a:xfrm>
            <a:off x="0" y="2655888"/>
            <a:ext cx="121920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en-US" sz="6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Windows ™</a:t>
            </a:r>
            <a:endParaRPr sz="6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30747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5"/>
          <p:cNvSpPr txBox="1"/>
          <p:nvPr/>
        </p:nvSpPr>
        <p:spPr>
          <a:xfrm>
            <a:off x="719666" y="359177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en-US" sz="330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WebDriver().manage()</a:t>
            </a:r>
            <a:r>
              <a:rPr lang="ru-RU" sz="330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30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Windows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35"/>
          <p:cNvSpPr txBox="1">
            <a:spLocks noGrp="1"/>
          </p:cNvSpPr>
          <p:nvPr>
            <p:ph type="body" idx="4294967295"/>
          </p:nvPr>
        </p:nvSpPr>
        <p:spPr>
          <a:xfrm>
            <a:off x="719665" y="1716087"/>
            <a:ext cx="8701737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SzPts val="1665"/>
              <a:buNone/>
            </a:pPr>
            <a:r>
              <a:rPr lang="ru-RU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venir"/>
              </a:rPr>
              <a:t>А для чего нам надо знать положение окна?</a:t>
            </a:r>
          </a:p>
        </p:txBody>
      </p:sp>
      <p:sp>
        <p:nvSpPr>
          <p:cNvPr id="334" name="Google Shape;334;p35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965727F4-3FA7-4B58-8A11-C82A85352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154" y="3597561"/>
            <a:ext cx="5852845" cy="329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9607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5"/>
          <p:cNvSpPr txBox="1"/>
          <p:nvPr/>
        </p:nvSpPr>
        <p:spPr>
          <a:xfrm>
            <a:off x="719666" y="359177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3300"/>
            </a:pPr>
            <a:r>
              <a:rPr lang="en-US" sz="3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WebDriver().manage() : Windows</a:t>
            </a:r>
          </a:p>
        </p:txBody>
      </p:sp>
      <p:sp>
        <p:nvSpPr>
          <p:cNvPr id="333" name="Google Shape;333;p35"/>
          <p:cNvSpPr txBox="1">
            <a:spLocks noGrp="1"/>
          </p:cNvSpPr>
          <p:nvPr>
            <p:ph type="body" idx="4294967295"/>
          </p:nvPr>
        </p:nvSpPr>
        <p:spPr>
          <a:xfrm>
            <a:off x="719666" y="1716087"/>
            <a:ext cx="10034059" cy="269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None/>
            </a:pPr>
            <a:r>
              <a:rPr lang="ru-RU" sz="2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venir"/>
              </a:rPr>
              <a:t>Что мы можем делать с окнами?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AutoNum type="arabicParenR"/>
            </a:pPr>
            <a:r>
              <a:rPr lang="ru-RU" sz="2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venir"/>
              </a:rPr>
              <a:t>Получать его размер\координаты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AutoNum type="arabicParenR"/>
            </a:pPr>
            <a:r>
              <a:rPr lang="ru-RU" sz="2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venir"/>
              </a:rPr>
              <a:t>Раскрыть его на полный экран (режим «киоск»)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AutoNum type="arabicParenR"/>
            </a:pPr>
            <a:r>
              <a:rPr lang="ru-RU" sz="2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venir"/>
              </a:rPr>
              <a:t>Раскрыть на максимальный размер (режим «не киоск»)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AutoNum type="arabicParenR"/>
            </a:pPr>
            <a:r>
              <a:rPr lang="ru-RU" sz="2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venir"/>
              </a:rPr>
              <a:t>Установить позицию, размер</a:t>
            </a:r>
            <a:endParaRPr sz="21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venir"/>
            </a:endParaRPr>
          </a:p>
        </p:txBody>
      </p:sp>
      <p:sp>
        <p:nvSpPr>
          <p:cNvPr id="334" name="Google Shape;334;p35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27280D2-389E-4B77-8786-4AC6B6B17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666" y="4600678"/>
            <a:ext cx="10164445" cy="1569660"/>
          </a:xfrm>
          <a:prstGeom prst="rect">
            <a:avLst/>
          </a:prstGeom>
          <a:solidFill>
            <a:srgbClr val="1D1D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driver.manage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()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window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()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getPosition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()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driver.manage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()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window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()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getSize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()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driver.manage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()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window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()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fullscreen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()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driver.manage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()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window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()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maximize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()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driver.manage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()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window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()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setPosition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)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driver.manage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()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window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()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getSize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()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;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13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3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4"/>
          <p:cNvSpPr txBox="1"/>
          <p:nvPr/>
        </p:nvSpPr>
        <p:spPr>
          <a:xfrm>
            <a:off x="723600" y="359177"/>
            <a:ext cx="10748734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3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Снова практика…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34"/>
          <p:cNvSpPr txBox="1">
            <a:spLocks noGrp="1"/>
          </p:cNvSpPr>
          <p:nvPr>
            <p:ph type="body" idx="4294967295"/>
          </p:nvPr>
        </p:nvSpPr>
        <p:spPr>
          <a:xfrm>
            <a:off x="723599" y="1604975"/>
            <a:ext cx="10977169" cy="3398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SzPts val="1665"/>
              <a:buFont typeface="Arial"/>
              <a:buNone/>
            </a:pPr>
            <a:r>
              <a:rPr lang="ru-RU" sz="2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Задача: </a:t>
            </a:r>
          </a:p>
          <a:p>
            <a:pPr indent="-457200">
              <a:lnSpc>
                <a:spcPct val="150000"/>
              </a:lnSpc>
              <a:spcBef>
                <a:spcPts val="0"/>
              </a:spcBef>
              <a:buSzPts val="1665"/>
              <a:buFont typeface="Arial"/>
              <a:buAutoNum type="arabicParenR"/>
            </a:pP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Группа А: Запустить тест в полном окне («не киоск»), получить его размер</a:t>
            </a:r>
          </a:p>
          <a:p>
            <a:pPr indent="-457200">
              <a:lnSpc>
                <a:spcPct val="150000"/>
              </a:lnSpc>
              <a:spcBef>
                <a:spcPts val="0"/>
              </a:spcBef>
              <a:buSzPts val="1665"/>
              <a:buFont typeface="Arial"/>
              <a:buAutoNum type="arabicParenR"/>
            </a:pP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Группа Б: Запустить тест в расширении 800 на 600, получить его позицию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indent="-457200">
              <a:lnSpc>
                <a:spcPct val="150000"/>
              </a:lnSpc>
              <a:spcBef>
                <a:spcPts val="0"/>
              </a:spcBef>
              <a:buSzPts val="1665"/>
              <a:buFont typeface="Arial"/>
              <a:buAutoNum type="arabicParenR"/>
            </a:pP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Группа В: Тоже, что группа Б + передвинуть браузер по квадрату (четырем точкам)</a:t>
            </a:r>
          </a:p>
          <a:p>
            <a:pPr indent="-457200">
              <a:lnSpc>
                <a:spcPct val="150000"/>
              </a:lnSpc>
              <a:spcBef>
                <a:spcPts val="0"/>
              </a:spcBef>
              <a:buSzPts val="1665"/>
              <a:buFont typeface="Arial"/>
              <a:buAutoNum type="arabicParenR"/>
            </a:pPr>
            <a:endParaRPr lang="ru-RU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SzPts val="1665"/>
              <a:buFont typeface="Arial"/>
              <a:buNone/>
            </a:pP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Время: 10 минут.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Pts val="1665"/>
              <a:buFont typeface="Arial"/>
              <a:buNone/>
            </a:pP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Ответ скидывайте в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gist, 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ссылку скидывайте в чат. Посмотрим лучшие решения.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Pts val="1665"/>
              <a:buFont typeface="Arial"/>
              <a:buNone/>
            </a:pPr>
            <a:endParaRPr lang="ru-RU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SzPts val="1665"/>
              <a:buFont typeface="Arial"/>
              <a:buNone/>
            </a:pPr>
            <a:endParaRPr lang="ru-RU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SzPts val="1665"/>
              <a:buFont typeface="Arial"/>
              <a:buNone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/>
            </a:r>
            <a:b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25" name="Google Shape;325;p34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27BFEC1-D1B4-411C-A4A5-EE3E135FE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793" y="5072732"/>
            <a:ext cx="10164445" cy="1384995"/>
          </a:xfrm>
          <a:prstGeom prst="rect">
            <a:avLst/>
          </a:prstGeom>
          <a:solidFill>
            <a:srgbClr val="1D1D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driver.manage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()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.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window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()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.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getPosition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()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;</a:t>
            </a:r>
            <a:b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driver.manage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()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.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window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()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.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getSize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()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;</a:t>
            </a:r>
            <a:b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driver.manage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()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.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window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()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.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fullscreen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()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;</a:t>
            </a:r>
            <a:b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driver.manage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()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.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window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()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.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maximize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()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;</a:t>
            </a:r>
            <a:b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driver.manage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()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.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window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()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.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setPosition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)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;</a:t>
            </a:r>
            <a:b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</a:b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driver.manage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()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.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window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()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.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getSize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()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;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2562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4"/>
          <p:cNvSpPr txBox="1"/>
          <p:nvPr/>
        </p:nvSpPr>
        <p:spPr>
          <a:xfrm>
            <a:off x="723600" y="359177"/>
            <a:ext cx="10748734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3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Вопросы?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4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pic>
        <p:nvPicPr>
          <p:cNvPr id="3074" name="Picture 2" descr="Девочка с хвостиками в розовом - происхождение мема">
            <a:extLst>
              <a:ext uri="{FF2B5EF4-FFF2-40B4-BE49-F238E27FC236}">
                <a16:creationId xmlns:a16="http://schemas.microsoft.com/office/drawing/2014/main" id="{677E8EC8-20FD-4F86-8E3F-CF3468CD4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953" y="2197561"/>
            <a:ext cx="4976489" cy="2791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24;p34">
            <a:extLst>
              <a:ext uri="{FF2B5EF4-FFF2-40B4-BE49-F238E27FC236}">
                <a16:creationId xmlns:a16="http://schemas.microsoft.com/office/drawing/2014/main" id="{91402F57-804E-4E94-8C43-C4799AB34C29}"/>
              </a:ext>
            </a:extLst>
          </p:cNvPr>
          <p:cNvSpPr txBox="1">
            <a:spLocks/>
          </p:cNvSpPr>
          <p:nvPr/>
        </p:nvSpPr>
        <p:spPr>
          <a:xfrm>
            <a:off x="723600" y="1604975"/>
            <a:ext cx="5772246" cy="338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70000"/>
              </a:lnSpc>
              <a:spcBef>
                <a:spcPts val="0"/>
              </a:spcBef>
              <a:buClr>
                <a:srgbClr val="000000"/>
              </a:buClr>
              <a:buSzPts val="1821"/>
              <a:buFont typeface="Arial"/>
              <a:buNone/>
            </a:pPr>
            <a:endParaRPr lang="ru-RU" sz="1821" dirty="0">
              <a:solidFill>
                <a:srgbClr val="3F3F3F"/>
              </a:solidFill>
            </a:endParaRPr>
          </a:p>
        </p:txBody>
      </p:sp>
      <p:pic>
        <p:nvPicPr>
          <p:cNvPr id="8" name="Picture 2" descr="Девочка с хвостиками в розовом - происхождение мема">
            <a:extLst>
              <a:ext uri="{FF2B5EF4-FFF2-40B4-BE49-F238E27FC236}">
                <a16:creationId xmlns:a16="http://schemas.microsoft.com/office/drawing/2014/main" id="{B804FBD5-54C0-4CB7-9E77-01795EAEE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357" y="2197560"/>
            <a:ext cx="4976489" cy="2791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Девочка с хвостиками в розовом - происхождение мема">
            <a:extLst>
              <a:ext uri="{FF2B5EF4-FFF2-40B4-BE49-F238E27FC236}">
                <a16:creationId xmlns:a16="http://schemas.microsoft.com/office/drawing/2014/main" id="{3FBC1A44-0F7E-42D8-9983-AB71CA6E5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54038">
            <a:off x="3775764" y="2670467"/>
            <a:ext cx="4976489" cy="2791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1825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1"/>
          <p:cNvSpPr txBox="1">
            <a:spLocks noGrp="1"/>
          </p:cNvSpPr>
          <p:nvPr>
            <p:ph type="title" idx="4294967295"/>
          </p:nvPr>
        </p:nvSpPr>
        <p:spPr>
          <a:xfrm>
            <a:off x="0" y="2655888"/>
            <a:ext cx="121920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en-US" sz="6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Chrome Options &amp; </a:t>
            </a:r>
            <a:r>
              <a:rPr lang="en-US" sz="60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etc</a:t>
            </a:r>
            <a:endParaRPr sz="6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77562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3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8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Chrome Options</a:t>
            </a:r>
            <a:r>
              <a:rPr lang="ru-RU" sz="36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&amp; other</a:t>
            </a:r>
            <a:endParaRPr sz="36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589DF2-B504-416C-A2F0-27209C0BD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308" y="4303704"/>
            <a:ext cx="4769692" cy="255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324;p34">
            <a:extLst>
              <a:ext uri="{FF2B5EF4-FFF2-40B4-BE49-F238E27FC236}">
                <a16:creationId xmlns:a16="http://schemas.microsoft.com/office/drawing/2014/main" id="{838B37BA-7DD3-4B96-ADCD-FA4A1B68F58A}"/>
              </a:ext>
            </a:extLst>
          </p:cNvPr>
          <p:cNvSpPr txBox="1">
            <a:spLocks/>
          </p:cNvSpPr>
          <p:nvPr/>
        </p:nvSpPr>
        <p:spPr>
          <a:xfrm>
            <a:off x="719666" y="1984749"/>
            <a:ext cx="9143525" cy="2318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21"/>
              <a:buFont typeface="Arial"/>
              <a:buNone/>
            </a:pPr>
            <a:r>
              <a:rPr lang="ru-RU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Зачем они нужны? Разве стандартных настроек нам не достаточно?</a:t>
            </a:r>
          </a:p>
        </p:txBody>
      </p:sp>
    </p:spTree>
    <p:extLst>
      <p:ext uri="{BB962C8B-B14F-4D97-AF65-F5344CB8AC3E}">
        <p14:creationId xmlns:p14="http://schemas.microsoft.com/office/powerpoint/2010/main" val="10279267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4"/>
          <p:cNvSpPr txBox="1"/>
          <p:nvPr/>
        </p:nvSpPr>
        <p:spPr>
          <a:xfrm>
            <a:off x="723600" y="359177"/>
            <a:ext cx="10748734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3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Для чего нужны </a:t>
            </a:r>
            <a:r>
              <a:rPr lang="en-US" sz="33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Chrome Options?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34"/>
          <p:cNvSpPr txBox="1">
            <a:spLocks noGrp="1"/>
          </p:cNvSpPr>
          <p:nvPr>
            <p:ph type="body" idx="4294967295"/>
          </p:nvPr>
        </p:nvSpPr>
        <p:spPr>
          <a:xfrm>
            <a:off x="723599" y="1604975"/>
            <a:ext cx="10977169" cy="49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21"/>
              <a:buAutoNum type="arabicParenR"/>
            </a:pPr>
            <a:r>
              <a:rPr lang="en-US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Headless </a:t>
            </a: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режим</a:t>
            </a:r>
          </a:p>
          <a:p>
            <a:pPr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21"/>
              <a:buAutoNum type="arabicParenR"/>
            </a:pPr>
            <a:endParaRPr lang="ru-RU" sz="21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21"/>
              <a:buAutoNum type="arabicParenR"/>
            </a:pPr>
            <a:endParaRPr lang="ru-RU" sz="21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21"/>
              <a:buAutoNum type="arabicParenR"/>
            </a:pPr>
            <a:endParaRPr lang="ru-RU" sz="21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21"/>
              <a:buNone/>
            </a:pPr>
            <a:r>
              <a:rPr lang="en-US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/>
            </a:r>
            <a:br>
              <a:rPr lang="en-US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821" dirty="0">
                <a:solidFill>
                  <a:srgbClr val="3F3F3F"/>
                </a:solidFill>
              </a:rPr>
              <a:t/>
            </a:r>
            <a:br>
              <a:rPr lang="en-US" sz="1821" dirty="0">
                <a:solidFill>
                  <a:srgbClr val="3F3F3F"/>
                </a:solidFill>
              </a:rPr>
            </a:br>
            <a:r>
              <a:rPr lang="en-US" sz="1821" dirty="0">
                <a:solidFill>
                  <a:srgbClr val="3F3F3F"/>
                </a:solidFill>
              </a:rPr>
              <a:t/>
            </a:r>
            <a:br>
              <a:rPr lang="en-US" sz="1821" dirty="0">
                <a:solidFill>
                  <a:srgbClr val="3F3F3F"/>
                </a:solidFill>
              </a:rPr>
            </a:br>
            <a:r>
              <a:rPr lang="en-US" sz="1821" dirty="0">
                <a:solidFill>
                  <a:srgbClr val="3F3F3F"/>
                </a:solidFill>
              </a:rPr>
              <a:t/>
            </a:r>
            <a:br>
              <a:rPr lang="en-US" sz="1821" dirty="0">
                <a:solidFill>
                  <a:srgbClr val="3F3F3F"/>
                </a:solidFill>
              </a:rPr>
            </a:br>
            <a:r>
              <a:rPr lang="ru-RU" sz="1821" dirty="0">
                <a:solidFill>
                  <a:srgbClr val="3F3F3F"/>
                </a:solidFill>
              </a:rPr>
              <a:t> </a:t>
            </a: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21"/>
              <a:buNone/>
            </a:pPr>
            <a:endParaRPr lang="ru-RU" sz="1821" dirty="0">
              <a:solidFill>
                <a:srgbClr val="3F3F3F"/>
              </a:solidFill>
            </a:endParaRPr>
          </a:p>
          <a:p>
            <a:pPr lvl="0" indent="-4572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21"/>
              <a:buAutoNum type="arabicParenR"/>
            </a:pPr>
            <a:endParaRPr lang="ru-RU" sz="1821" dirty="0">
              <a:solidFill>
                <a:srgbClr val="3F3F3F"/>
              </a:solidFill>
            </a:endParaRPr>
          </a:p>
          <a:p>
            <a:pPr lvl="0" indent="-4572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21"/>
              <a:buAutoNum type="arabicParenR"/>
            </a:pPr>
            <a:endParaRPr lang="ru-RU" sz="1821" dirty="0">
              <a:solidFill>
                <a:srgbClr val="3F3F3F"/>
              </a:solidFill>
            </a:endParaRPr>
          </a:p>
        </p:txBody>
      </p:sp>
      <p:sp>
        <p:nvSpPr>
          <p:cNvPr id="325" name="Google Shape;325;p34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B054A6-085F-4D40-A775-415710339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99" y="2464591"/>
            <a:ext cx="10744802" cy="584775"/>
          </a:xfrm>
          <a:prstGeom prst="rect">
            <a:avLst/>
          </a:prstGeom>
          <a:solidFill>
            <a:srgbClr val="1D1D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ChromeOptions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options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 =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new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ChromeOptions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()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options.addArguments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2A362"/>
                </a:solidFill>
                <a:effectLst/>
                <a:latin typeface="JetBrains Mono"/>
              </a:rPr>
              <a:t>"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62A362"/>
                </a:solidFill>
                <a:effectLst/>
                <a:latin typeface="JetBrains Mono"/>
              </a:rPr>
              <a:t>headless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2A362"/>
                </a:solidFill>
                <a:effectLst/>
                <a:latin typeface="JetBrains Mono"/>
              </a:rPr>
              <a:t>"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)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;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376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4"/>
          <p:cNvSpPr txBox="1"/>
          <p:nvPr/>
        </p:nvSpPr>
        <p:spPr>
          <a:xfrm>
            <a:off x="723600" y="359177"/>
            <a:ext cx="10748734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3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Для чего нужны </a:t>
            </a:r>
            <a:r>
              <a:rPr lang="en-US" sz="33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Chrome Options?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34"/>
          <p:cNvSpPr txBox="1">
            <a:spLocks noGrp="1"/>
          </p:cNvSpPr>
          <p:nvPr>
            <p:ph type="body" idx="4294967295"/>
          </p:nvPr>
        </p:nvSpPr>
        <p:spPr>
          <a:xfrm>
            <a:off x="723599" y="1604975"/>
            <a:ext cx="10977169" cy="49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21"/>
              <a:buAutoNum type="arabicParenR"/>
            </a:pPr>
            <a:r>
              <a:rPr lang="en-US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Headless </a:t>
            </a: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режим</a:t>
            </a:r>
          </a:p>
          <a:p>
            <a:pPr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21"/>
              <a:buAutoNum type="arabicParenR"/>
            </a:pPr>
            <a:endParaRPr lang="ru-RU" sz="21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21"/>
              <a:buAutoNum type="arabicParenR"/>
            </a:pPr>
            <a:endParaRPr lang="ru-RU" sz="21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21"/>
              <a:buAutoNum type="arabicParenR"/>
            </a:pPr>
            <a:endParaRPr lang="ru-RU" sz="21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21"/>
              <a:buAutoNum type="arabicParenR"/>
            </a:pPr>
            <a:r>
              <a:rPr lang="en-US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Mobile emulation</a:t>
            </a: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– запуск браузера в режиме эмуляции мобильного браузера</a:t>
            </a:r>
            <a:b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(как сделать предлагаю </a:t>
            </a:r>
            <a:r>
              <a:rPr lang="ru-RU" sz="21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загуглить</a:t>
            </a: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самим)</a:t>
            </a:r>
          </a:p>
          <a:p>
            <a:pPr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21"/>
              <a:buAutoNum type="arabicParenR"/>
            </a:pPr>
            <a:endParaRPr lang="ru-RU" sz="21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21"/>
              <a:buNone/>
            </a:pPr>
            <a:r>
              <a:rPr lang="en-US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/>
            </a:r>
            <a:br>
              <a:rPr lang="en-US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821" dirty="0">
                <a:solidFill>
                  <a:srgbClr val="3F3F3F"/>
                </a:solidFill>
              </a:rPr>
              <a:t/>
            </a:r>
            <a:br>
              <a:rPr lang="en-US" sz="1821" dirty="0">
                <a:solidFill>
                  <a:srgbClr val="3F3F3F"/>
                </a:solidFill>
              </a:rPr>
            </a:br>
            <a:r>
              <a:rPr lang="en-US" sz="1821" dirty="0">
                <a:solidFill>
                  <a:srgbClr val="3F3F3F"/>
                </a:solidFill>
              </a:rPr>
              <a:t/>
            </a:r>
            <a:br>
              <a:rPr lang="en-US" sz="1821" dirty="0">
                <a:solidFill>
                  <a:srgbClr val="3F3F3F"/>
                </a:solidFill>
              </a:rPr>
            </a:br>
            <a:r>
              <a:rPr lang="en-US" sz="1821" dirty="0">
                <a:solidFill>
                  <a:srgbClr val="3F3F3F"/>
                </a:solidFill>
              </a:rPr>
              <a:t/>
            </a:r>
            <a:br>
              <a:rPr lang="en-US" sz="1821" dirty="0">
                <a:solidFill>
                  <a:srgbClr val="3F3F3F"/>
                </a:solidFill>
              </a:rPr>
            </a:br>
            <a:r>
              <a:rPr lang="ru-RU" sz="1821" dirty="0">
                <a:solidFill>
                  <a:srgbClr val="3F3F3F"/>
                </a:solidFill>
              </a:rPr>
              <a:t> </a:t>
            </a: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21"/>
              <a:buNone/>
            </a:pPr>
            <a:endParaRPr lang="ru-RU" sz="1821" dirty="0">
              <a:solidFill>
                <a:srgbClr val="3F3F3F"/>
              </a:solidFill>
            </a:endParaRPr>
          </a:p>
          <a:p>
            <a:pPr lvl="0" indent="-4572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21"/>
              <a:buAutoNum type="arabicParenR"/>
            </a:pPr>
            <a:endParaRPr lang="ru-RU" sz="1821" dirty="0">
              <a:solidFill>
                <a:srgbClr val="3F3F3F"/>
              </a:solidFill>
            </a:endParaRPr>
          </a:p>
          <a:p>
            <a:pPr lvl="0" indent="-4572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21"/>
              <a:buAutoNum type="arabicParenR"/>
            </a:pPr>
            <a:endParaRPr lang="ru-RU" sz="1821" dirty="0">
              <a:solidFill>
                <a:srgbClr val="3F3F3F"/>
              </a:solidFill>
            </a:endParaRPr>
          </a:p>
        </p:txBody>
      </p:sp>
      <p:sp>
        <p:nvSpPr>
          <p:cNvPr id="325" name="Google Shape;325;p34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B054A6-085F-4D40-A775-415710339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99" y="2464591"/>
            <a:ext cx="10744802" cy="584775"/>
          </a:xfrm>
          <a:prstGeom prst="rect">
            <a:avLst/>
          </a:prstGeom>
          <a:solidFill>
            <a:srgbClr val="1D1D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ChromeOptions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options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 =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new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ChromeOptions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()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options.addArguments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2A362"/>
                </a:solidFill>
                <a:effectLst/>
                <a:latin typeface="JetBrains Mono"/>
              </a:rPr>
              <a:t>"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62A362"/>
                </a:solidFill>
                <a:effectLst/>
                <a:latin typeface="JetBrains Mono"/>
              </a:rPr>
              <a:t>headless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2A362"/>
                </a:solidFill>
                <a:effectLst/>
                <a:latin typeface="JetBrains Mono"/>
              </a:rPr>
              <a:t>"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)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;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1237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4"/>
          <p:cNvSpPr txBox="1"/>
          <p:nvPr/>
        </p:nvSpPr>
        <p:spPr>
          <a:xfrm>
            <a:off x="723600" y="359177"/>
            <a:ext cx="10748734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3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Для чего нужны </a:t>
            </a:r>
            <a:r>
              <a:rPr lang="en-US" sz="33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Chrome Options?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34"/>
          <p:cNvSpPr txBox="1">
            <a:spLocks noGrp="1"/>
          </p:cNvSpPr>
          <p:nvPr>
            <p:ph type="body" idx="4294967295"/>
          </p:nvPr>
        </p:nvSpPr>
        <p:spPr>
          <a:xfrm>
            <a:off x="723599" y="1604975"/>
            <a:ext cx="10977169" cy="49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21"/>
              <a:buAutoNum type="arabicParenR"/>
            </a:pPr>
            <a:r>
              <a:rPr lang="en-US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Headless </a:t>
            </a: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режим</a:t>
            </a:r>
          </a:p>
          <a:p>
            <a:pPr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21"/>
              <a:buAutoNum type="arabicParenR"/>
            </a:pPr>
            <a:endParaRPr lang="ru-RU" sz="21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21"/>
              <a:buAutoNum type="arabicParenR"/>
            </a:pPr>
            <a:endParaRPr lang="ru-RU" sz="21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21"/>
              <a:buAutoNum type="arabicParenR"/>
            </a:pPr>
            <a:endParaRPr lang="ru-RU" sz="21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21"/>
              <a:buAutoNum type="arabicParenR"/>
            </a:pPr>
            <a:r>
              <a:rPr lang="en-US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Mobile emulation</a:t>
            </a: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– запуск браузера в режиме эмуляции мобильного браузера</a:t>
            </a:r>
            <a:b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(как сделать предлагаю </a:t>
            </a:r>
            <a:r>
              <a:rPr lang="ru-RU" sz="21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загуглить</a:t>
            </a: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самим)</a:t>
            </a:r>
          </a:p>
          <a:p>
            <a:pPr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21"/>
              <a:buAutoNum type="arabicParenR"/>
            </a:pPr>
            <a:endParaRPr lang="ru-RU" sz="21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21"/>
              <a:buAutoNum type="arabicParenR"/>
            </a:pP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Остальное, менее важное (</a:t>
            </a:r>
            <a:r>
              <a:rPr lang="en-US" sz="21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prefs</a:t>
            </a:r>
            <a:r>
              <a:rPr lang="en-US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21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args</a:t>
            </a:r>
            <a:r>
              <a:rPr lang="en-US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  <a:br>
              <a:rPr lang="en-US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821" dirty="0">
                <a:solidFill>
                  <a:srgbClr val="3F3F3F"/>
                </a:solidFill>
              </a:rPr>
              <a:t/>
            </a:r>
            <a:br>
              <a:rPr lang="en-US" sz="1821" dirty="0">
                <a:solidFill>
                  <a:srgbClr val="3F3F3F"/>
                </a:solidFill>
              </a:rPr>
            </a:br>
            <a:r>
              <a:rPr lang="en-US" sz="1821" dirty="0">
                <a:solidFill>
                  <a:srgbClr val="3F3F3F"/>
                </a:solidFill>
              </a:rPr>
              <a:t/>
            </a:r>
            <a:br>
              <a:rPr lang="en-US" sz="1821" dirty="0">
                <a:solidFill>
                  <a:srgbClr val="3F3F3F"/>
                </a:solidFill>
              </a:rPr>
            </a:br>
            <a:r>
              <a:rPr lang="en-US" sz="1821" dirty="0">
                <a:solidFill>
                  <a:srgbClr val="3F3F3F"/>
                </a:solidFill>
              </a:rPr>
              <a:t/>
            </a:r>
            <a:br>
              <a:rPr lang="en-US" sz="1821" dirty="0">
                <a:solidFill>
                  <a:srgbClr val="3F3F3F"/>
                </a:solidFill>
              </a:rPr>
            </a:br>
            <a:r>
              <a:rPr lang="ru-RU" sz="1821" dirty="0">
                <a:solidFill>
                  <a:srgbClr val="3F3F3F"/>
                </a:solidFill>
              </a:rPr>
              <a:t> </a:t>
            </a: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21"/>
              <a:buNone/>
            </a:pPr>
            <a:endParaRPr lang="ru-RU" sz="1821" dirty="0">
              <a:solidFill>
                <a:srgbClr val="3F3F3F"/>
              </a:solidFill>
            </a:endParaRPr>
          </a:p>
          <a:p>
            <a:pPr lvl="0" indent="-4572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21"/>
              <a:buAutoNum type="arabicParenR"/>
            </a:pPr>
            <a:endParaRPr lang="ru-RU" sz="1821" dirty="0">
              <a:solidFill>
                <a:srgbClr val="3F3F3F"/>
              </a:solidFill>
            </a:endParaRPr>
          </a:p>
          <a:p>
            <a:pPr lvl="0" indent="-4572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21"/>
              <a:buAutoNum type="arabicParenR"/>
            </a:pPr>
            <a:endParaRPr lang="ru-RU" sz="1821" dirty="0">
              <a:solidFill>
                <a:srgbClr val="3F3F3F"/>
              </a:solidFill>
            </a:endParaRPr>
          </a:p>
        </p:txBody>
      </p:sp>
      <p:sp>
        <p:nvSpPr>
          <p:cNvPr id="325" name="Google Shape;325;p34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B054A6-085F-4D40-A775-415710339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99" y="2464591"/>
            <a:ext cx="10744802" cy="584775"/>
          </a:xfrm>
          <a:prstGeom prst="rect">
            <a:avLst/>
          </a:prstGeom>
          <a:solidFill>
            <a:srgbClr val="1D1D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ChromeOptions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options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 =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new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ChromeOptions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()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options.addArguments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2A362"/>
                </a:solidFill>
                <a:effectLst/>
                <a:latin typeface="JetBrains Mono"/>
              </a:rPr>
              <a:t>"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62A362"/>
                </a:solidFill>
                <a:effectLst/>
                <a:latin typeface="JetBrains Mono"/>
              </a:rPr>
              <a:t>headless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2A362"/>
                </a:solidFill>
                <a:effectLst/>
                <a:latin typeface="JetBrains Mono"/>
              </a:rPr>
              <a:t>"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)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;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7810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4"/>
          <p:cNvSpPr txBox="1"/>
          <p:nvPr/>
        </p:nvSpPr>
        <p:spPr>
          <a:xfrm>
            <a:off x="723600" y="359177"/>
            <a:ext cx="10748734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3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Модифицируем наши тесты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34"/>
          <p:cNvSpPr txBox="1">
            <a:spLocks noGrp="1"/>
          </p:cNvSpPr>
          <p:nvPr>
            <p:ph type="body" idx="4294967295"/>
          </p:nvPr>
        </p:nvSpPr>
        <p:spPr>
          <a:xfrm>
            <a:off x="723599" y="1604975"/>
            <a:ext cx="10977169" cy="49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r>
              <a:rPr lang="ru-RU" sz="21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Задача: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Добавить </a:t>
            </a:r>
            <a:r>
              <a:rPr lang="en-US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headless </a:t>
            </a: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режим для </a:t>
            </a:r>
            <a:r>
              <a:rPr lang="en-US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Chrome</a:t>
            </a: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и запустить тест, открывающий </a:t>
            </a:r>
            <a:r>
              <a:rPr lang="en-US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https://otus.ru</a:t>
            </a: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и нажимающий на любой элемент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endParaRPr lang="ru-RU" sz="21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Время: 5 минут</a:t>
            </a:r>
            <a:r>
              <a:rPr lang="en-US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/>
            </a:r>
            <a:br>
              <a:rPr lang="en-US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sz="21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25" name="Google Shape;325;p34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pic>
        <p:nvPicPr>
          <p:cNvPr id="30722" name="Picture 2" descr="Мем: &quot;Легко!&quot; - Все шаблоны - Meme-arsenal.com">
            <a:extLst>
              <a:ext uri="{FF2B5EF4-FFF2-40B4-BE49-F238E27FC236}">
                <a16:creationId xmlns:a16="http://schemas.microsoft.com/office/drawing/2014/main" id="{F93895E1-D8EA-4385-96F6-E164C2D73F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7" b="5063"/>
          <a:stretch/>
        </p:blipFill>
        <p:spPr bwMode="auto">
          <a:xfrm>
            <a:off x="7479372" y="3286115"/>
            <a:ext cx="4712628" cy="357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9F863E44-5980-4851-B0EE-C3B2BDE340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99" y="4487282"/>
            <a:ext cx="4480263" cy="584775"/>
          </a:xfrm>
          <a:prstGeom prst="rect">
            <a:avLst/>
          </a:prstGeom>
          <a:solidFill>
            <a:srgbClr val="1D1D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ChromeOptions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options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 =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new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ChromeOptions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()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options.addArguments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2A362"/>
                </a:solidFill>
                <a:effectLst/>
                <a:latin typeface="JetBrains Mono"/>
              </a:rPr>
              <a:t>"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62A362"/>
                </a:solidFill>
                <a:effectLst/>
                <a:latin typeface="JetBrains Mono"/>
              </a:rPr>
              <a:t>headless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2A362"/>
                </a:solidFill>
                <a:effectLst/>
                <a:latin typeface="JetBrains Mono"/>
              </a:rPr>
              <a:t>"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)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;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464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4"/>
          <p:cNvSpPr txBox="1"/>
          <p:nvPr/>
        </p:nvSpPr>
        <p:spPr>
          <a:xfrm>
            <a:off x="723600" y="359177"/>
            <a:ext cx="10748734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3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Вопросы?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4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pic>
        <p:nvPicPr>
          <p:cNvPr id="3074" name="Picture 2" descr="Девочка с хвостиками в розовом - происхождение мема">
            <a:extLst>
              <a:ext uri="{FF2B5EF4-FFF2-40B4-BE49-F238E27FC236}">
                <a16:creationId xmlns:a16="http://schemas.microsoft.com/office/drawing/2014/main" id="{677E8EC8-20FD-4F86-8E3F-CF3468CD4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953" y="2197561"/>
            <a:ext cx="4976489" cy="2791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24;p34">
            <a:extLst>
              <a:ext uri="{FF2B5EF4-FFF2-40B4-BE49-F238E27FC236}">
                <a16:creationId xmlns:a16="http://schemas.microsoft.com/office/drawing/2014/main" id="{91402F57-804E-4E94-8C43-C4799AB34C29}"/>
              </a:ext>
            </a:extLst>
          </p:cNvPr>
          <p:cNvSpPr txBox="1">
            <a:spLocks/>
          </p:cNvSpPr>
          <p:nvPr/>
        </p:nvSpPr>
        <p:spPr>
          <a:xfrm>
            <a:off x="723600" y="1604975"/>
            <a:ext cx="5772246" cy="338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70000"/>
              </a:lnSpc>
              <a:spcBef>
                <a:spcPts val="0"/>
              </a:spcBef>
              <a:buClr>
                <a:srgbClr val="000000"/>
              </a:buClr>
              <a:buSzPts val="1821"/>
              <a:buFont typeface="Arial"/>
              <a:buNone/>
            </a:pPr>
            <a:endParaRPr lang="ru-RU" sz="1821" dirty="0">
              <a:solidFill>
                <a:srgbClr val="3F3F3F"/>
              </a:solidFill>
            </a:endParaRPr>
          </a:p>
        </p:txBody>
      </p:sp>
      <p:pic>
        <p:nvPicPr>
          <p:cNvPr id="8" name="Picture 2" descr="Девочка с хвостиками в розовом - происхождение мема">
            <a:extLst>
              <a:ext uri="{FF2B5EF4-FFF2-40B4-BE49-F238E27FC236}">
                <a16:creationId xmlns:a16="http://schemas.microsoft.com/office/drawing/2014/main" id="{B804FBD5-54C0-4CB7-9E77-01795EAEE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357" y="2197560"/>
            <a:ext cx="4976489" cy="2791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Девочка с хвостиками в розовом - происхождение мема">
            <a:extLst>
              <a:ext uri="{FF2B5EF4-FFF2-40B4-BE49-F238E27FC236}">
                <a16:creationId xmlns:a16="http://schemas.microsoft.com/office/drawing/2014/main" id="{3FBC1A44-0F7E-42D8-9983-AB71CA6E5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980830">
            <a:off x="4521489" y="2391775"/>
            <a:ext cx="4976489" cy="2791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Девочка с хвостиками в розовом - происхождение мема">
            <a:extLst>
              <a:ext uri="{FF2B5EF4-FFF2-40B4-BE49-F238E27FC236}">
                <a16:creationId xmlns:a16="http://schemas.microsoft.com/office/drawing/2014/main" id="{C1194E1F-F2CB-49AD-A689-10399222C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54038">
            <a:off x="870092" y="3165959"/>
            <a:ext cx="4976489" cy="2791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3213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1"/>
          <p:cNvSpPr txBox="1">
            <a:spLocks noGrp="1"/>
          </p:cNvSpPr>
          <p:nvPr>
            <p:ph type="title" idx="4294967295"/>
          </p:nvPr>
        </p:nvSpPr>
        <p:spPr>
          <a:xfrm>
            <a:off x="0" y="2655888"/>
            <a:ext cx="121920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ru-RU" sz="6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Явные ожидания</a:t>
            </a:r>
            <a:endParaRPr sz="6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301450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922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Тема занятия: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3"/>
          <p:cNvSpPr txBox="1"/>
          <p:nvPr/>
        </p:nvSpPr>
        <p:spPr>
          <a:xfrm>
            <a:off x="109113" y="3273398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Ожидания в </a:t>
            </a:r>
            <a:r>
              <a:rPr lang="en-US" sz="32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Selenium, </a:t>
            </a:r>
            <a:r>
              <a:rPr lang="ru-RU" sz="3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параметры браузера, конфигурация драйвера при старте</a:t>
            </a:r>
          </a:p>
        </p:txBody>
      </p:sp>
    </p:spTree>
    <p:extLst>
      <p:ext uri="{BB962C8B-B14F-4D97-AF65-F5344CB8AC3E}">
        <p14:creationId xmlns:p14="http://schemas.microsoft.com/office/powerpoint/2010/main" val="34006094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3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8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WebDriver</a:t>
            </a: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().wait()</a:t>
            </a:r>
            <a:endParaRPr sz="36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324;p34">
            <a:extLst>
              <a:ext uri="{FF2B5EF4-FFF2-40B4-BE49-F238E27FC236}">
                <a16:creationId xmlns:a16="http://schemas.microsoft.com/office/drawing/2014/main" id="{838B37BA-7DD3-4B96-ADCD-FA4A1B68F58A}"/>
              </a:ext>
            </a:extLst>
          </p:cNvPr>
          <p:cNvSpPr txBox="1">
            <a:spLocks/>
          </p:cNvSpPr>
          <p:nvPr/>
        </p:nvSpPr>
        <p:spPr>
          <a:xfrm>
            <a:off x="719665" y="1534657"/>
            <a:ext cx="10438069" cy="2318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r>
              <a:rPr lang="ru-RU" sz="21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Explicit</a:t>
            </a:r>
            <a:r>
              <a:rPr lang="ru-RU" sz="21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2100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Wait</a:t>
            </a:r>
            <a:r>
              <a:rPr lang="ru-RU" sz="21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явное (непосредственное, прямое) ожидание используется "здесь и сейчас" на </a:t>
            </a:r>
            <a:r>
              <a:rPr lang="ru-RU" sz="21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один</a:t>
            </a: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конкретный поиск элемента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endParaRPr lang="ru-RU" sz="21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r>
              <a:rPr lang="ru-RU" sz="21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Важно!</a:t>
            </a: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/>
            </a:r>
            <a:b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Это </a:t>
            </a:r>
            <a:r>
              <a:rPr lang="ru-RU" sz="21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спрашивают</a:t>
            </a: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на собеседовании</a:t>
            </a:r>
          </a:p>
        </p:txBody>
      </p:sp>
      <p:pic>
        <p:nvPicPr>
          <p:cNvPr id="6146" name="Picture 2" descr="Ждун - мемы со Ждуном, кто такой Ждун, кто придумал Ждуна">
            <a:extLst>
              <a:ext uri="{FF2B5EF4-FFF2-40B4-BE49-F238E27FC236}">
                <a16:creationId xmlns:a16="http://schemas.microsoft.com/office/drawing/2014/main" id="{3B64EB96-6EA4-41AB-81FB-149A2FD11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116" y="3429000"/>
            <a:ext cx="513488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2135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4"/>
          <p:cNvSpPr txBox="1"/>
          <p:nvPr/>
        </p:nvSpPr>
        <p:spPr>
          <a:xfrm>
            <a:off x="723600" y="359177"/>
            <a:ext cx="10748734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3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Вспомним былое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34"/>
          <p:cNvSpPr txBox="1">
            <a:spLocks noGrp="1"/>
          </p:cNvSpPr>
          <p:nvPr>
            <p:ph type="body" idx="4294967295"/>
          </p:nvPr>
        </p:nvSpPr>
        <p:spPr>
          <a:xfrm>
            <a:off x="723599" y="1604975"/>
            <a:ext cx="10977169" cy="49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r>
              <a:rPr lang="ru-RU" sz="21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Вопрос: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/>
            </a:r>
            <a:b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21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Explicit</a:t>
            </a: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21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Wait</a:t>
            </a: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- явное (непосредственное, прямое) ожидание на один элемент</a:t>
            </a:r>
            <a:endParaRPr lang="en-US" sz="21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/>
            </a:r>
            <a:b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А что такое </a:t>
            </a:r>
            <a:r>
              <a:rPr lang="ru-RU" sz="21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Implicit</a:t>
            </a: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21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Wait</a:t>
            </a: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(неявное, косвенное, скрытое)?</a:t>
            </a:r>
            <a:r>
              <a:rPr lang="en-US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ru-RU" sz="21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Где и как оно настраивается?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endParaRPr lang="ru-RU" sz="21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>
              <a:lnSpc>
                <a:spcPct val="7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endParaRPr lang="ru-RU" sz="1821" dirty="0">
              <a:solidFill>
                <a:srgbClr val="3F3F3F"/>
              </a:solidFill>
            </a:endParaRPr>
          </a:p>
        </p:txBody>
      </p:sp>
      <p:sp>
        <p:nvSpPr>
          <p:cNvPr id="325" name="Google Shape;325;p34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15092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4"/>
          <p:cNvSpPr txBox="1"/>
          <p:nvPr/>
        </p:nvSpPr>
        <p:spPr>
          <a:xfrm>
            <a:off x="723600" y="359177"/>
            <a:ext cx="10748734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3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Ответим на былое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34"/>
          <p:cNvSpPr txBox="1">
            <a:spLocks noGrp="1"/>
          </p:cNvSpPr>
          <p:nvPr>
            <p:ph type="body" idx="4294967295"/>
          </p:nvPr>
        </p:nvSpPr>
        <p:spPr>
          <a:xfrm>
            <a:off x="723599" y="1604975"/>
            <a:ext cx="10977169" cy="49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endParaRPr lang="ru-RU" sz="2100" b="1" dirty="0">
              <a:solidFill>
                <a:srgbClr val="3F3F3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r>
              <a:rPr lang="ru-RU" sz="2100" b="1" dirty="0" err="1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Explicit</a:t>
            </a:r>
            <a:r>
              <a:rPr lang="ru-RU" sz="2100" b="1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2100" b="1" dirty="0" err="1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Wait</a:t>
            </a:r>
            <a:r>
              <a:rPr lang="ru-RU" sz="2100" b="1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21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явное (непосредственное, прямое) ожидание на </a:t>
            </a:r>
            <a:r>
              <a:rPr lang="ru-RU" sz="2100" b="1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один</a:t>
            </a:r>
            <a:r>
              <a:rPr lang="ru-RU" sz="2100" dirty="0">
                <a:solidFill>
                  <a:srgbClr val="3F3F3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элемент.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endParaRPr lang="ru-RU" sz="21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r>
              <a:rPr lang="ru-RU" sz="21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Implicit</a:t>
            </a:r>
            <a:r>
              <a:rPr lang="ru-RU" sz="21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21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Wait</a:t>
            </a:r>
            <a:r>
              <a:rPr lang="ru-RU" sz="2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- неявное (косвенное, скрытое)  </a:t>
            </a:r>
            <a:r>
              <a:rPr lang="ru-RU" sz="21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Implicit</a:t>
            </a:r>
            <a:r>
              <a:rPr lang="ru-RU" sz="2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21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Wait</a:t>
            </a:r>
            <a:r>
              <a:rPr lang="ru-RU" sz="2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применяется ко </a:t>
            </a:r>
            <a:r>
              <a:rPr lang="ru-RU" sz="21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всем последующим</a:t>
            </a:r>
            <a:r>
              <a:rPr lang="ru-RU" sz="2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операциям поиска неявно (т.е. скрытно, без указания напрямую в методе поиска), где не указано иное (явное ожидание).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endParaRPr lang="ru-RU" sz="21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r>
              <a:rPr lang="ru-RU" sz="2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Этот вопрос задается на собеседованиях почти всегда. Отличия знать </a:t>
            </a:r>
            <a:r>
              <a:rPr lang="ru-RU" sz="21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важно</a:t>
            </a:r>
            <a:r>
              <a:rPr lang="ru-RU" sz="2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!</a:t>
            </a:r>
          </a:p>
          <a:p>
            <a:pPr marL="0" lvl="0" indent="0">
              <a:lnSpc>
                <a:spcPct val="7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endParaRPr lang="ru-RU" sz="1821" dirty="0">
              <a:solidFill>
                <a:srgbClr val="3F3F3F"/>
              </a:solidFill>
            </a:endParaRPr>
          </a:p>
          <a:p>
            <a:pPr marL="0" lvl="0" indent="0">
              <a:lnSpc>
                <a:spcPct val="7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endParaRPr lang="en-US" sz="1821" dirty="0">
              <a:solidFill>
                <a:srgbClr val="3F3F3F"/>
              </a:solidFill>
            </a:endParaRPr>
          </a:p>
          <a:p>
            <a:pPr marL="0" lvl="0" indent="0">
              <a:lnSpc>
                <a:spcPct val="7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endParaRPr lang="ru-RU" sz="1821" dirty="0">
              <a:solidFill>
                <a:srgbClr val="3F3F3F"/>
              </a:solidFill>
            </a:endParaRPr>
          </a:p>
          <a:p>
            <a:pPr marL="0" lvl="0" indent="0">
              <a:lnSpc>
                <a:spcPct val="7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endParaRPr lang="ru-RU" sz="1821" dirty="0">
              <a:solidFill>
                <a:srgbClr val="3F3F3F"/>
              </a:solidFill>
            </a:endParaRPr>
          </a:p>
          <a:p>
            <a:pPr marL="0" lvl="0" indent="0">
              <a:lnSpc>
                <a:spcPct val="7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endParaRPr lang="ru-RU" sz="1821" dirty="0">
              <a:solidFill>
                <a:srgbClr val="3F3F3F"/>
              </a:solidFill>
            </a:endParaRPr>
          </a:p>
          <a:p>
            <a:pPr marL="0" lvl="0" indent="0">
              <a:lnSpc>
                <a:spcPct val="7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endParaRPr lang="ru-RU" sz="1821" dirty="0">
              <a:solidFill>
                <a:srgbClr val="3F3F3F"/>
              </a:solidFill>
            </a:endParaRPr>
          </a:p>
        </p:txBody>
      </p:sp>
      <p:sp>
        <p:nvSpPr>
          <p:cNvPr id="325" name="Google Shape;325;p34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26845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4"/>
          <p:cNvSpPr txBox="1"/>
          <p:nvPr/>
        </p:nvSpPr>
        <p:spPr>
          <a:xfrm>
            <a:off x="723600" y="359177"/>
            <a:ext cx="10748734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3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Зачем нам нужны явные ожидания?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4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pic>
        <p:nvPicPr>
          <p:cNvPr id="10242" name="Picture 2" descr="Вопрос - Психологос">
            <a:extLst>
              <a:ext uri="{FF2B5EF4-FFF2-40B4-BE49-F238E27FC236}">
                <a16:creationId xmlns:a16="http://schemas.microsoft.com/office/drawing/2014/main" id="{C3F0A5B4-0981-43F0-A51E-22890D3CE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75" y="1428750"/>
            <a:ext cx="7667625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50267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4"/>
          <p:cNvSpPr txBox="1"/>
          <p:nvPr/>
        </p:nvSpPr>
        <p:spPr>
          <a:xfrm>
            <a:off x="723600" y="359177"/>
            <a:ext cx="10748734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3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Зачем нам нужны явные ожидания?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4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sp>
        <p:nvSpPr>
          <p:cNvPr id="6" name="Google Shape;324;p34">
            <a:extLst>
              <a:ext uri="{FF2B5EF4-FFF2-40B4-BE49-F238E27FC236}">
                <a16:creationId xmlns:a16="http://schemas.microsoft.com/office/drawing/2014/main" id="{2D5CF0D9-19BB-4249-97A3-13DB8EF16FC7}"/>
              </a:ext>
            </a:extLst>
          </p:cNvPr>
          <p:cNvSpPr txBox="1">
            <a:spLocks/>
          </p:cNvSpPr>
          <p:nvPr/>
        </p:nvSpPr>
        <p:spPr>
          <a:xfrm>
            <a:off x="723599" y="1604975"/>
            <a:ext cx="10977169" cy="49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21"/>
              <a:buFont typeface="Arial"/>
              <a:buNone/>
            </a:pPr>
            <a:r>
              <a:rPr lang="ru-RU" sz="182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Предположим, что у нас есть элемент, который подгружается по определенному событию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21"/>
              <a:buFont typeface="Arial"/>
              <a:buNone/>
            </a:pPr>
            <a:r>
              <a:rPr lang="ru-RU" sz="182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en-US" sz="182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ajax</a:t>
            </a:r>
            <a:r>
              <a:rPr lang="ru-RU" sz="182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загрузка)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21"/>
              <a:buFont typeface="Arial"/>
              <a:buNone/>
            </a:pPr>
            <a:r>
              <a:rPr lang="ru-RU" sz="182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Данный элемент появляется через 5 секунду после того, отрисуется страница.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21"/>
              <a:buFont typeface="Arial"/>
              <a:buNone/>
            </a:pPr>
            <a:r>
              <a:rPr lang="ru-RU" sz="182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Задача - найти и кликнуть на этот элемент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21"/>
              <a:buFont typeface="Arial"/>
              <a:buNone/>
            </a:pPr>
            <a:r>
              <a:rPr lang="ru-RU" sz="182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 умолчанию, неявное ожидание = 0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21"/>
              <a:buFont typeface="Arial"/>
              <a:buNone/>
            </a:pPr>
            <a:endParaRPr lang="ru-RU" sz="182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21"/>
              <a:buFont typeface="Arial"/>
              <a:buNone/>
            </a:pPr>
            <a:r>
              <a:rPr lang="ru-RU" sz="182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При запуске теста нам выдается ошибка, что элемент не найден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21"/>
              <a:buFont typeface="Arial"/>
              <a:buNone/>
            </a:pPr>
            <a:endParaRPr lang="ru-RU" sz="182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21"/>
              <a:buFont typeface="Arial"/>
              <a:buNone/>
            </a:pPr>
            <a:r>
              <a:rPr lang="ru-RU" sz="1821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Вопрос:</a:t>
            </a:r>
            <a:r>
              <a:rPr lang="ru-RU" sz="182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/>
            </a:r>
            <a:br>
              <a:rPr lang="ru-RU" sz="182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82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Как нам построить тест так, что бы он проходил? (начиная с </a:t>
            </a:r>
            <a:r>
              <a:rPr lang="en-US" sz="182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bad practice)</a:t>
            </a:r>
            <a:endParaRPr lang="ru-RU" sz="182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lnSpc>
                <a:spcPct val="70000"/>
              </a:lnSpc>
              <a:spcBef>
                <a:spcPts val="0"/>
              </a:spcBef>
              <a:buClr>
                <a:srgbClr val="000000"/>
              </a:buClr>
              <a:buSzPts val="1821"/>
              <a:buFont typeface="Arial"/>
              <a:buNone/>
            </a:pPr>
            <a:endParaRPr lang="ru-RU" sz="1821" dirty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4203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801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4"/>
          <p:cNvSpPr txBox="1"/>
          <p:nvPr/>
        </p:nvSpPr>
        <p:spPr>
          <a:xfrm>
            <a:off x="723600" y="359177"/>
            <a:ext cx="10748734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3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Вариант</a:t>
            </a:r>
            <a:r>
              <a:rPr lang="en-US" sz="33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#1: </a:t>
            </a:r>
            <a:r>
              <a:rPr lang="ru-RU" sz="33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Увеличить </a:t>
            </a:r>
            <a:r>
              <a:rPr lang="en-US" sz="33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timeout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4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77454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801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4"/>
          <p:cNvSpPr txBox="1"/>
          <p:nvPr/>
        </p:nvSpPr>
        <p:spPr>
          <a:xfrm>
            <a:off x="723600" y="359177"/>
            <a:ext cx="10748734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3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Вариант</a:t>
            </a:r>
            <a:r>
              <a:rPr lang="en-US" sz="33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#1: </a:t>
            </a:r>
            <a:r>
              <a:rPr lang="ru-RU" sz="33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Увеличить </a:t>
            </a:r>
            <a:r>
              <a:rPr lang="en-US" sz="33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timeout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34"/>
          <p:cNvSpPr txBox="1">
            <a:spLocks noGrp="1"/>
          </p:cNvSpPr>
          <p:nvPr>
            <p:ph type="body" idx="4294967295"/>
          </p:nvPr>
        </p:nvSpPr>
        <p:spPr>
          <a:xfrm>
            <a:off x="723599" y="1604975"/>
            <a:ext cx="10977169" cy="49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r>
              <a:rPr lang="ru-RU" sz="21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Чем хорошо: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Тесты проходят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endParaRPr lang="ru-RU" sz="21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endParaRPr lang="ru-RU" sz="21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r>
              <a:rPr lang="ru-RU" sz="21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Чем плохо: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r>
              <a:rPr lang="en-US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Timeout </a:t>
            </a: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распространяется на ВСЕ элементы 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Увеличивается время выполнения теста</a:t>
            </a:r>
          </a:p>
          <a:p>
            <a:pPr marL="0" lvl="0" indent="0">
              <a:lnSpc>
                <a:spcPct val="7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endParaRPr lang="en-US" sz="2100" dirty="0">
              <a:solidFill>
                <a:srgbClr val="3F3F3F"/>
              </a:solidFill>
            </a:endParaRPr>
          </a:p>
          <a:p>
            <a:pPr marL="0" lvl="0" indent="0">
              <a:lnSpc>
                <a:spcPct val="7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endParaRPr lang="ru-RU" sz="2100" dirty="0">
              <a:solidFill>
                <a:srgbClr val="3F3F3F"/>
              </a:solidFill>
            </a:endParaRPr>
          </a:p>
          <a:p>
            <a:pPr marL="0" lvl="0" indent="0">
              <a:lnSpc>
                <a:spcPct val="7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endParaRPr lang="ru-RU" sz="2100" dirty="0">
              <a:solidFill>
                <a:srgbClr val="3F3F3F"/>
              </a:solidFill>
            </a:endParaRPr>
          </a:p>
          <a:p>
            <a:pPr marL="0" lvl="0" indent="0">
              <a:lnSpc>
                <a:spcPct val="7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endParaRPr lang="ru-RU" sz="2100" dirty="0">
              <a:solidFill>
                <a:srgbClr val="3F3F3F"/>
              </a:solidFill>
            </a:endParaRPr>
          </a:p>
          <a:p>
            <a:pPr marL="0" lvl="0" indent="0">
              <a:lnSpc>
                <a:spcPct val="7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endParaRPr lang="ru-RU" sz="1821" dirty="0">
              <a:solidFill>
                <a:srgbClr val="3F3F3F"/>
              </a:solidFill>
            </a:endParaRPr>
          </a:p>
        </p:txBody>
      </p:sp>
      <p:sp>
        <p:nvSpPr>
          <p:cNvPr id="325" name="Google Shape;325;p34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pic>
        <p:nvPicPr>
          <p:cNvPr id="11266" name="Picture 2" descr="Иконка добавить (плюс) - Png картинки и иконки без фона">
            <a:extLst>
              <a:ext uri="{FF2B5EF4-FFF2-40B4-BE49-F238E27FC236}">
                <a16:creationId xmlns:a16="http://schemas.microsoft.com/office/drawing/2014/main" id="{F995F102-3C9B-41A1-9A04-EB775E1EA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23360" y="1727637"/>
            <a:ext cx="354707" cy="35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Минус PNG">
            <a:extLst>
              <a:ext uri="{FF2B5EF4-FFF2-40B4-BE49-F238E27FC236}">
                <a16:creationId xmlns:a16="http://schemas.microsoft.com/office/drawing/2014/main" id="{91351ECE-D13D-48B2-ADC0-8259199A9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68892" y="3637291"/>
            <a:ext cx="354707" cy="35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2149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801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4"/>
          <p:cNvSpPr txBox="1"/>
          <p:nvPr/>
        </p:nvSpPr>
        <p:spPr>
          <a:xfrm>
            <a:off x="723600" y="359177"/>
            <a:ext cx="10748734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3300"/>
            </a:pPr>
            <a:r>
              <a:rPr lang="ru-RU" sz="33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Вариант</a:t>
            </a:r>
            <a:r>
              <a:rPr lang="en-US" sz="33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#</a:t>
            </a:r>
            <a:r>
              <a:rPr lang="ru-RU" sz="33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-US" sz="33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sz="33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Добавить </a:t>
            </a:r>
            <a:r>
              <a:rPr lang="en-US" sz="33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sleep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4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sp>
        <p:nvSpPr>
          <p:cNvPr id="5" name="Google Shape;324;p34">
            <a:extLst>
              <a:ext uri="{FF2B5EF4-FFF2-40B4-BE49-F238E27FC236}">
                <a16:creationId xmlns:a16="http://schemas.microsoft.com/office/drawing/2014/main" id="{E4D49F6C-794D-405A-BCAF-C6A0456AEFB3}"/>
              </a:ext>
            </a:extLst>
          </p:cNvPr>
          <p:cNvSpPr txBox="1">
            <a:spLocks/>
          </p:cNvSpPr>
          <p:nvPr/>
        </p:nvSpPr>
        <p:spPr>
          <a:xfrm>
            <a:off x="723599" y="1579123"/>
            <a:ext cx="10977169" cy="49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Метод </a:t>
            </a:r>
            <a:r>
              <a:rPr lang="ru-RU" sz="21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Thread.sleep</a:t>
            </a: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 можно использовать для приостановки выполнения текущего потока на указанное время в миллисекундах. Значение аргумента в миллисекундах не может быть отрицательным, иначе оно выдает исключение </a:t>
            </a:r>
            <a:r>
              <a:rPr lang="ru-RU" sz="21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IllegalArgumentException</a:t>
            </a:r>
            <a:endParaRPr lang="en-US" sz="21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endParaRPr lang="en-US" sz="21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Метод статический, выкидывает исключение</a:t>
            </a:r>
            <a:endParaRPr lang="en-US" sz="21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lnSpc>
                <a:spcPct val="7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endParaRPr lang="en-US" sz="1821" dirty="0">
              <a:solidFill>
                <a:srgbClr val="3F3F3F"/>
              </a:solidFill>
            </a:endParaRPr>
          </a:p>
          <a:p>
            <a:pPr marL="0" indent="0">
              <a:lnSpc>
                <a:spcPct val="7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endParaRPr lang="en-US" sz="1821" dirty="0">
              <a:solidFill>
                <a:srgbClr val="3F3F3F"/>
              </a:solidFill>
            </a:endParaRPr>
          </a:p>
          <a:p>
            <a:pPr marL="0" indent="0">
              <a:lnSpc>
                <a:spcPct val="7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endParaRPr lang="en-US" sz="1821" dirty="0">
              <a:solidFill>
                <a:srgbClr val="3F3F3F"/>
              </a:solidFill>
            </a:endParaRPr>
          </a:p>
          <a:p>
            <a:pPr marL="0" indent="0">
              <a:lnSpc>
                <a:spcPct val="7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endParaRPr lang="en-US" sz="1821" dirty="0">
              <a:solidFill>
                <a:srgbClr val="3F3F3F"/>
              </a:solidFill>
            </a:endParaRPr>
          </a:p>
          <a:p>
            <a:pPr marL="0" indent="0">
              <a:lnSpc>
                <a:spcPct val="7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endParaRPr lang="en-US" sz="1821" dirty="0">
              <a:solidFill>
                <a:srgbClr val="3F3F3F"/>
              </a:solidFill>
            </a:endParaRPr>
          </a:p>
          <a:p>
            <a:pPr marL="0" indent="0">
              <a:lnSpc>
                <a:spcPct val="7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endParaRPr lang="en-US" sz="1821" dirty="0">
              <a:solidFill>
                <a:srgbClr val="3F3F3F"/>
              </a:solidFill>
            </a:endParaRPr>
          </a:p>
          <a:p>
            <a:pPr marL="0" indent="0">
              <a:lnSpc>
                <a:spcPct val="7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endParaRPr lang="ru-RU" sz="1821" dirty="0">
              <a:solidFill>
                <a:srgbClr val="3F3F3F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E48A7C-B34F-4D3D-A316-ED8B14C2E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99" y="4840357"/>
            <a:ext cx="10744802" cy="1323439"/>
          </a:xfrm>
          <a:prstGeom prst="rect">
            <a:avLst/>
          </a:prstGeom>
          <a:solidFill>
            <a:srgbClr val="1D1D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try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Thread.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sleep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DACF0"/>
                </a:solidFill>
                <a:effectLst/>
                <a:latin typeface="JetBrains Mono"/>
              </a:rPr>
              <a:t>10000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)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}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catch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InterruptedException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 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e.printStackTrace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()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}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185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801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4"/>
          <p:cNvSpPr txBox="1"/>
          <p:nvPr/>
        </p:nvSpPr>
        <p:spPr>
          <a:xfrm>
            <a:off x="723600" y="359177"/>
            <a:ext cx="10748734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3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Вариант</a:t>
            </a:r>
            <a:r>
              <a:rPr lang="en-US" sz="33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#2: </a:t>
            </a:r>
            <a:r>
              <a:rPr lang="ru-RU" sz="33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Добавить </a:t>
            </a:r>
            <a:r>
              <a:rPr lang="en-US" sz="33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sleep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34"/>
          <p:cNvSpPr txBox="1">
            <a:spLocks noGrp="1"/>
          </p:cNvSpPr>
          <p:nvPr>
            <p:ph type="body" idx="4294967295"/>
          </p:nvPr>
        </p:nvSpPr>
        <p:spPr>
          <a:xfrm>
            <a:off x="723599" y="1604975"/>
            <a:ext cx="10977169" cy="49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r>
              <a:rPr lang="ru-RU" sz="21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Чем хорошо: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Тесты все еще проходят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endParaRPr lang="ru-RU" sz="21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endParaRPr lang="ru-RU" sz="21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r>
              <a:rPr lang="ru-RU" sz="21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Чем плохо: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Останавливается на фиксированное количество времени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Искусственно замедляется выполнение теста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Останавливается поток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Самая лучшая </a:t>
            </a:r>
            <a:r>
              <a:rPr lang="en-US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bad practice</a:t>
            </a:r>
          </a:p>
          <a:p>
            <a:pPr marL="0" lvl="0" indent="0">
              <a:lnSpc>
                <a:spcPct val="7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endParaRPr lang="ru-RU" sz="1821" dirty="0">
              <a:solidFill>
                <a:srgbClr val="3F3F3F"/>
              </a:solidFill>
            </a:endParaRPr>
          </a:p>
          <a:p>
            <a:pPr marL="0" lvl="0" indent="0">
              <a:lnSpc>
                <a:spcPct val="7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endParaRPr lang="ru-RU" sz="1821" dirty="0">
              <a:solidFill>
                <a:srgbClr val="3F3F3F"/>
              </a:solidFill>
            </a:endParaRPr>
          </a:p>
          <a:p>
            <a:pPr marL="0" lvl="0" indent="0">
              <a:lnSpc>
                <a:spcPct val="7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endParaRPr lang="ru-RU" sz="1821" dirty="0">
              <a:solidFill>
                <a:srgbClr val="3F3F3F"/>
              </a:solidFill>
            </a:endParaRPr>
          </a:p>
          <a:p>
            <a:pPr marL="0" lvl="0" indent="0">
              <a:lnSpc>
                <a:spcPct val="7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endParaRPr lang="ru-RU" sz="1821" dirty="0">
              <a:solidFill>
                <a:srgbClr val="3F3F3F"/>
              </a:solidFill>
            </a:endParaRPr>
          </a:p>
        </p:txBody>
      </p:sp>
      <p:sp>
        <p:nvSpPr>
          <p:cNvPr id="325" name="Google Shape;325;p34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pic>
        <p:nvPicPr>
          <p:cNvPr id="11266" name="Picture 2" descr="Иконка добавить (плюс) - Png картинки и иконки без фона">
            <a:extLst>
              <a:ext uri="{FF2B5EF4-FFF2-40B4-BE49-F238E27FC236}">
                <a16:creationId xmlns:a16="http://schemas.microsoft.com/office/drawing/2014/main" id="{F995F102-3C9B-41A1-9A04-EB775E1EA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23360" y="1762631"/>
            <a:ext cx="354707" cy="35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Минус PNG">
            <a:extLst>
              <a:ext uri="{FF2B5EF4-FFF2-40B4-BE49-F238E27FC236}">
                <a16:creationId xmlns:a16="http://schemas.microsoft.com/office/drawing/2014/main" id="{91351ECE-D13D-48B2-ADC0-8259199A9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23360" y="3654523"/>
            <a:ext cx="354707" cy="35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7605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801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4"/>
          <p:cNvSpPr txBox="1"/>
          <p:nvPr/>
        </p:nvSpPr>
        <p:spPr>
          <a:xfrm>
            <a:off x="723600" y="359177"/>
            <a:ext cx="10748734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3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Вариант</a:t>
            </a:r>
            <a:r>
              <a:rPr lang="en-US" sz="33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#</a:t>
            </a:r>
            <a:r>
              <a:rPr lang="ru-RU" sz="33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-US" sz="33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sz="33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Использовать явные ожидания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4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  <p:pic>
        <p:nvPicPr>
          <p:cNvPr id="16386" name="Picture 2" descr="Cool Story, Bro (Кулстори)">
            <a:extLst>
              <a:ext uri="{FF2B5EF4-FFF2-40B4-BE49-F238E27FC236}">
                <a16:creationId xmlns:a16="http://schemas.microsoft.com/office/drawing/2014/main" id="{06496072-1793-44D6-AE1C-A8DDB14872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0"/>
          <a:stretch/>
        </p:blipFill>
        <p:spPr bwMode="auto">
          <a:xfrm>
            <a:off x="4787757" y="1750588"/>
            <a:ext cx="7404243" cy="510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43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6"/>
          <p:cNvSpPr txBox="1">
            <a:spLocks noGrp="1"/>
          </p:cNvSpPr>
          <p:nvPr>
            <p:ph type="body" idx="4294967295"/>
          </p:nvPr>
        </p:nvSpPr>
        <p:spPr>
          <a:xfrm>
            <a:off x="3797300" y="1782763"/>
            <a:ext cx="8394700" cy="303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 dirty="0" err="1">
                <a:latin typeface="Roboto"/>
                <a:ea typeface="Roboto"/>
                <a:cs typeface="Roboto"/>
                <a:sym typeface="Roboto"/>
              </a:rPr>
              <a:t>Активно</a:t>
            </a: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200" dirty="0" err="1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2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 dirty="0" err="1">
                <a:latin typeface="Roboto"/>
                <a:ea typeface="Roboto"/>
                <a:cs typeface="Roboto"/>
                <a:sym typeface="Roboto"/>
              </a:rPr>
              <a:t>Задаем</a:t>
            </a: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200" dirty="0" err="1">
                <a:latin typeface="Roboto"/>
                <a:ea typeface="Roboto"/>
                <a:cs typeface="Roboto"/>
                <a:sym typeface="Roboto"/>
              </a:rPr>
              <a:t>вопрос</a:t>
            </a: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 в </a:t>
            </a:r>
            <a:r>
              <a:rPr lang="en-US" sz="2200" dirty="0" err="1">
                <a:latin typeface="Roboto"/>
                <a:ea typeface="Roboto"/>
                <a:cs typeface="Roboto"/>
                <a:sym typeface="Roboto"/>
              </a:rPr>
              <a:t>чат</a:t>
            </a: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200" dirty="0" err="1">
                <a:latin typeface="Roboto"/>
                <a:ea typeface="Roboto"/>
                <a:cs typeface="Roboto"/>
                <a:sym typeface="Roboto"/>
              </a:rPr>
              <a:t>или</a:t>
            </a: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200" dirty="0" err="1">
                <a:latin typeface="Roboto"/>
                <a:ea typeface="Roboto"/>
                <a:cs typeface="Roboto"/>
                <a:sym typeface="Roboto"/>
              </a:rPr>
              <a:t>голосом</a:t>
            </a:r>
            <a:endParaRPr sz="2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Off-topic </a:t>
            </a:r>
            <a:r>
              <a:rPr lang="en-US" sz="2200" dirty="0" err="1">
                <a:latin typeface="Roboto"/>
                <a:ea typeface="Roboto"/>
                <a:cs typeface="Roboto"/>
                <a:sym typeface="Roboto"/>
              </a:rPr>
              <a:t>обсуждаем</a:t>
            </a: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 в Slack #</a:t>
            </a:r>
            <a:r>
              <a:rPr lang="en-US" sz="2200" dirty="0" err="1">
                <a:latin typeface="Roboto"/>
                <a:ea typeface="Roboto"/>
                <a:cs typeface="Roboto"/>
                <a:sym typeface="Roboto"/>
              </a:rPr>
              <a:t>канал</a:t>
            </a: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200" dirty="0" err="1">
                <a:latin typeface="Roboto"/>
                <a:ea typeface="Roboto"/>
                <a:cs typeface="Roboto"/>
                <a:sym typeface="Roboto"/>
              </a:rPr>
              <a:t>группы</a:t>
            </a: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200" dirty="0" err="1">
                <a:latin typeface="Roboto"/>
                <a:ea typeface="Roboto"/>
                <a:cs typeface="Roboto"/>
                <a:sym typeface="Roboto"/>
              </a:rPr>
              <a:t>или</a:t>
            </a: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 #general</a:t>
            </a:r>
            <a:endParaRPr sz="2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 dirty="0" err="1">
                <a:latin typeface="Roboto"/>
                <a:ea typeface="Roboto"/>
                <a:cs typeface="Roboto"/>
                <a:sym typeface="Roboto"/>
              </a:rPr>
              <a:t>Вопросы</a:t>
            </a: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200" dirty="0" err="1">
                <a:latin typeface="Roboto"/>
                <a:ea typeface="Roboto"/>
                <a:cs typeface="Roboto"/>
                <a:sym typeface="Roboto"/>
              </a:rPr>
              <a:t>вижу</a:t>
            </a: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 в </a:t>
            </a:r>
            <a:r>
              <a:rPr lang="en-US" sz="2200" dirty="0" err="1">
                <a:latin typeface="Roboto"/>
                <a:ea typeface="Roboto"/>
                <a:cs typeface="Roboto"/>
                <a:sym typeface="Roboto"/>
              </a:rPr>
              <a:t>чате</a:t>
            </a: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2200" dirty="0" err="1">
                <a:latin typeface="Roboto"/>
                <a:ea typeface="Roboto"/>
                <a:cs typeface="Roboto"/>
                <a:sym typeface="Roboto"/>
              </a:rPr>
              <a:t>могу</a:t>
            </a: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200" dirty="0" err="1">
                <a:latin typeface="Roboto"/>
                <a:ea typeface="Roboto"/>
                <a:cs typeface="Roboto"/>
                <a:sym typeface="Roboto"/>
              </a:rPr>
              <a:t>ответить</a:t>
            </a: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200" dirty="0" err="1">
                <a:latin typeface="Roboto"/>
                <a:ea typeface="Roboto"/>
                <a:cs typeface="Roboto"/>
                <a:sym typeface="Roboto"/>
              </a:rPr>
              <a:t>не</a:t>
            </a: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200" dirty="0" err="1">
                <a:latin typeface="Roboto"/>
                <a:ea typeface="Roboto"/>
                <a:cs typeface="Roboto"/>
                <a:sym typeface="Roboto"/>
              </a:rPr>
              <a:t>сразу</a:t>
            </a:r>
            <a:endParaRPr sz="2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5" name="Google Shape;215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5065" y="1680153"/>
            <a:ext cx="801117" cy="79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5065" y="2811621"/>
            <a:ext cx="799200" cy="79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5065" y="3989207"/>
            <a:ext cx="799200" cy="79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6" descr="Изображение выглядит как объект, часы&#10;&#10;Автоматически созданное описание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5537" y="5115229"/>
            <a:ext cx="799200" cy="7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Правила вебинара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801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4"/>
          <p:cNvSpPr txBox="1"/>
          <p:nvPr/>
        </p:nvSpPr>
        <p:spPr>
          <a:xfrm>
            <a:off x="723600" y="359177"/>
            <a:ext cx="10748734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3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Вариант</a:t>
            </a:r>
            <a:r>
              <a:rPr lang="en-US" sz="33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#</a:t>
            </a:r>
            <a:r>
              <a:rPr lang="ru-RU" sz="33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-US" sz="33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sz="33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Явные ожидания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34"/>
          <p:cNvSpPr txBox="1">
            <a:spLocks noGrp="1"/>
          </p:cNvSpPr>
          <p:nvPr>
            <p:ph type="body" idx="4294967295"/>
          </p:nvPr>
        </p:nvSpPr>
        <p:spPr>
          <a:xfrm>
            <a:off x="723599" y="1604975"/>
            <a:ext cx="10977169" cy="49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r>
              <a:rPr lang="ru-RU" sz="21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Чем хорошо: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Время выделяется только на конкретный элемент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Можно настраивать ожидания для каждого элемента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Если найдется раньше, то выполнение пойдет сразу после нахождения (в отличии от </a:t>
            </a:r>
            <a:r>
              <a:rPr lang="en-US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Sleep)</a:t>
            </a:r>
            <a:endParaRPr lang="ru-RU" sz="21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Множество методов ожидания (пока отобразится, пока отобразится группа и т.д.)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Можно писать свои ожидания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endParaRPr lang="ru-RU" sz="21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r>
              <a:rPr lang="ru-RU" sz="21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Чем плохо: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Много непонятного кода (по началу)</a:t>
            </a:r>
            <a:endParaRPr lang="en-US" sz="21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>
              <a:lnSpc>
                <a:spcPct val="7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endParaRPr lang="ru-RU" sz="1821" dirty="0">
              <a:solidFill>
                <a:srgbClr val="3F3F3F"/>
              </a:solidFill>
            </a:endParaRPr>
          </a:p>
          <a:p>
            <a:pPr marL="0" lvl="0" indent="0">
              <a:lnSpc>
                <a:spcPct val="7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endParaRPr lang="ru-RU" sz="1821" dirty="0">
              <a:solidFill>
                <a:srgbClr val="3F3F3F"/>
              </a:solidFill>
            </a:endParaRPr>
          </a:p>
          <a:p>
            <a:pPr marL="0" lvl="0" indent="0">
              <a:lnSpc>
                <a:spcPct val="7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endParaRPr lang="ru-RU" sz="1821" dirty="0">
              <a:solidFill>
                <a:srgbClr val="3F3F3F"/>
              </a:solidFill>
            </a:endParaRPr>
          </a:p>
          <a:p>
            <a:pPr marL="0" lvl="0" indent="0">
              <a:lnSpc>
                <a:spcPct val="7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endParaRPr lang="ru-RU" sz="1821" dirty="0">
              <a:solidFill>
                <a:srgbClr val="3F3F3F"/>
              </a:solidFill>
            </a:endParaRPr>
          </a:p>
        </p:txBody>
      </p:sp>
      <p:sp>
        <p:nvSpPr>
          <p:cNvPr id="325" name="Google Shape;325;p34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pic>
        <p:nvPicPr>
          <p:cNvPr id="11266" name="Picture 2" descr="Иконка добавить (плюс) - Png картинки и иконки без фона">
            <a:extLst>
              <a:ext uri="{FF2B5EF4-FFF2-40B4-BE49-F238E27FC236}">
                <a16:creationId xmlns:a16="http://schemas.microsoft.com/office/drawing/2014/main" id="{F995F102-3C9B-41A1-9A04-EB775E1EA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31758" y="1740787"/>
            <a:ext cx="354707" cy="35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Минус PNG">
            <a:extLst>
              <a:ext uri="{FF2B5EF4-FFF2-40B4-BE49-F238E27FC236}">
                <a16:creationId xmlns:a16="http://schemas.microsoft.com/office/drawing/2014/main" id="{91351ECE-D13D-48B2-ADC0-8259199A9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23358" y="5539826"/>
            <a:ext cx="354707" cy="35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3567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801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4"/>
          <p:cNvSpPr txBox="1"/>
          <p:nvPr/>
        </p:nvSpPr>
        <p:spPr>
          <a:xfrm>
            <a:off x="723600" y="359177"/>
            <a:ext cx="10748734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3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Явные ожидания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34"/>
          <p:cNvSpPr txBox="1">
            <a:spLocks noGrp="1"/>
          </p:cNvSpPr>
          <p:nvPr>
            <p:ph type="body" idx="4294967295"/>
          </p:nvPr>
        </p:nvSpPr>
        <p:spPr>
          <a:xfrm>
            <a:off x="723599" y="1604975"/>
            <a:ext cx="10977169" cy="49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7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endParaRPr lang="ru-RU" sz="1821" dirty="0">
              <a:solidFill>
                <a:srgbClr val="3F3F3F"/>
              </a:solidFill>
            </a:endParaRPr>
          </a:p>
          <a:p>
            <a:pPr marL="0" lvl="0" indent="0">
              <a:lnSpc>
                <a:spcPct val="7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endParaRPr lang="ru-RU" sz="1821" dirty="0">
              <a:solidFill>
                <a:srgbClr val="3F3F3F"/>
              </a:solidFill>
            </a:endParaRPr>
          </a:p>
          <a:p>
            <a:pPr marL="0" lvl="0" indent="0">
              <a:lnSpc>
                <a:spcPct val="7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endParaRPr lang="ru-RU" sz="1821" dirty="0">
              <a:solidFill>
                <a:srgbClr val="3F3F3F"/>
              </a:solidFill>
            </a:endParaRPr>
          </a:p>
          <a:p>
            <a:pPr marL="0" lvl="0" indent="0">
              <a:lnSpc>
                <a:spcPct val="7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endParaRPr lang="ru-RU" sz="1821" dirty="0">
              <a:solidFill>
                <a:srgbClr val="3F3F3F"/>
              </a:solidFill>
            </a:endParaRPr>
          </a:p>
        </p:txBody>
      </p:sp>
      <p:sp>
        <p:nvSpPr>
          <p:cNvPr id="325" name="Google Shape;325;p34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040298-C0AF-47F0-886A-3DC9D117D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99" y="2058012"/>
            <a:ext cx="10633901" cy="369332"/>
          </a:xfrm>
          <a:prstGeom prst="rect">
            <a:avLst/>
          </a:prstGeom>
          <a:solidFill>
            <a:srgbClr val="1D1D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new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WebDriverWait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driver</a:t>
            </a: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,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4DACF0"/>
                </a:solidFill>
                <a:effectLst/>
                <a:latin typeface="JetBrains Mono"/>
              </a:rPr>
              <a:t>10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)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.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until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ExpectedConditions.</a:t>
            </a:r>
            <a:r>
              <a:rPr kumimoji="0" lang="ru-RU" altLang="ru-RU" sz="1800" b="0" i="1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visibilityOfElementLocated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By.</a:t>
            </a:r>
            <a:r>
              <a:rPr kumimoji="0" lang="ru-RU" altLang="ru-RU" sz="1800" b="0" i="1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xpath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62A362"/>
                </a:solidFill>
                <a:effectLst/>
                <a:latin typeface="JetBrains Mono"/>
              </a:rPr>
              <a:t>"//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62A362"/>
                </a:solidFill>
                <a:effectLst/>
                <a:latin typeface="JetBrains Mono"/>
              </a:rPr>
              <a:t>div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62A362"/>
                </a:solidFill>
                <a:effectLst/>
                <a:latin typeface="JetBrains Mono"/>
              </a:rPr>
              <a:t>"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)))</a:t>
            </a: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;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C4EB138B-970C-4A85-90BE-1B5DFA8A20B4}"/>
              </a:ext>
            </a:extLst>
          </p:cNvPr>
          <p:cNvCxnSpPr/>
          <p:nvPr/>
        </p:nvCxnSpPr>
        <p:spPr>
          <a:xfrm flipV="1">
            <a:off x="1106822" y="2677107"/>
            <a:ext cx="449801" cy="496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153E9B67-4D57-4A75-B432-A5B9EE23BB62}"/>
              </a:ext>
            </a:extLst>
          </p:cNvPr>
          <p:cNvCxnSpPr>
            <a:cxnSpLocks/>
          </p:cNvCxnSpPr>
          <p:nvPr/>
        </p:nvCxnSpPr>
        <p:spPr>
          <a:xfrm flipV="1">
            <a:off x="1691132" y="2614485"/>
            <a:ext cx="1159218" cy="1820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A29EF4CA-AF0E-47FD-A606-CF7A251049CC}"/>
              </a:ext>
            </a:extLst>
          </p:cNvPr>
          <p:cNvCxnSpPr>
            <a:cxnSpLocks/>
          </p:cNvCxnSpPr>
          <p:nvPr/>
        </p:nvCxnSpPr>
        <p:spPr>
          <a:xfrm flipH="1" flipV="1">
            <a:off x="3519002" y="2614485"/>
            <a:ext cx="181297" cy="1624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B34D834B-73A4-46D7-AC05-CE6F61FC591E}"/>
              </a:ext>
            </a:extLst>
          </p:cNvPr>
          <p:cNvCxnSpPr>
            <a:cxnSpLocks/>
          </p:cNvCxnSpPr>
          <p:nvPr/>
        </p:nvCxnSpPr>
        <p:spPr>
          <a:xfrm flipV="1">
            <a:off x="6343870" y="2795595"/>
            <a:ext cx="719091" cy="450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82069097-2068-424D-BAEA-7D21E19420E3}"/>
              </a:ext>
            </a:extLst>
          </p:cNvPr>
          <p:cNvCxnSpPr>
            <a:cxnSpLocks/>
          </p:cNvCxnSpPr>
          <p:nvPr/>
        </p:nvCxnSpPr>
        <p:spPr>
          <a:xfrm flipH="1" flipV="1">
            <a:off x="10161142" y="2539890"/>
            <a:ext cx="557166" cy="1156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07530C8-0E7E-401E-A53C-C95A1D883909}"/>
              </a:ext>
            </a:extLst>
          </p:cNvPr>
          <p:cNvSpPr txBox="1"/>
          <p:nvPr/>
        </p:nvSpPr>
        <p:spPr>
          <a:xfrm>
            <a:off x="497357" y="3235075"/>
            <a:ext cx="1629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Объявление ожидания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46FEE2-1745-45A2-8B57-7F3CF42C975D}"/>
              </a:ext>
            </a:extLst>
          </p:cNvPr>
          <p:cNvSpPr txBox="1"/>
          <p:nvPr/>
        </p:nvSpPr>
        <p:spPr>
          <a:xfrm>
            <a:off x="865221" y="4487935"/>
            <a:ext cx="1386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Передаем драйвер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6CCDA9-CF74-43CC-B2DE-0157D169D6CE}"/>
              </a:ext>
            </a:extLst>
          </p:cNvPr>
          <p:cNvSpPr txBox="1"/>
          <p:nvPr/>
        </p:nvSpPr>
        <p:spPr>
          <a:xfrm>
            <a:off x="2742635" y="4434613"/>
            <a:ext cx="21041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Максимальное время ожидания в секундах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EC9E0D-E7FD-4392-997E-2D68A29B1D8B}"/>
              </a:ext>
            </a:extLst>
          </p:cNvPr>
          <p:cNvSpPr txBox="1"/>
          <p:nvPr/>
        </p:nvSpPr>
        <p:spPr>
          <a:xfrm>
            <a:off x="5338012" y="3346647"/>
            <a:ext cx="38123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Ожидание того, как мы ожидаем (в данном случае ожидание пока элемент не будет найден)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DE49E2-50D6-4980-B221-29661C40501C}"/>
              </a:ext>
            </a:extLst>
          </p:cNvPr>
          <p:cNvSpPr txBox="1"/>
          <p:nvPr/>
        </p:nvSpPr>
        <p:spPr>
          <a:xfrm>
            <a:off x="9641572" y="3757504"/>
            <a:ext cx="233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Локатор элемента</a:t>
            </a:r>
          </a:p>
        </p:txBody>
      </p:sp>
    </p:spTree>
    <p:extLst>
      <p:ext uri="{BB962C8B-B14F-4D97-AF65-F5344CB8AC3E}">
        <p14:creationId xmlns:p14="http://schemas.microsoft.com/office/powerpoint/2010/main" val="18257663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3335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4"/>
          <p:cNvSpPr txBox="1"/>
          <p:nvPr/>
        </p:nvSpPr>
        <p:spPr>
          <a:xfrm>
            <a:off x="698377" y="360676"/>
            <a:ext cx="10748734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3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Явные ожидания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34"/>
          <p:cNvSpPr txBox="1">
            <a:spLocks noGrp="1"/>
          </p:cNvSpPr>
          <p:nvPr>
            <p:ph type="body" idx="4294967295"/>
          </p:nvPr>
        </p:nvSpPr>
        <p:spPr>
          <a:xfrm>
            <a:off x="723599" y="1604975"/>
            <a:ext cx="10977169" cy="49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7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endParaRPr lang="ru-RU" sz="1821" dirty="0">
              <a:solidFill>
                <a:srgbClr val="3F3F3F"/>
              </a:solidFill>
            </a:endParaRPr>
          </a:p>
          <a:p>
            <a:pPr marL="0" lvl="0" indent="0">
              <a:lnSpc>
                <a:spcPct val="7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endParaRPr lang="ru-RU" sz="1821" dirty="0">
              <a:solidFill>
                <a:srgbClr val="3F3F3F"/>
              </a:solidFill>
            </a:endParaRPr>
          </a:p>
          <a:p>
            <a:pPr marL="0" lvl="0" indent="0">
              <a:lnSpc>
                <a:spcPct val="7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endParaRPr lang="ru-RU" sz="1821" dirty="0">
              <a:solidFill>
                <a:srgbClr val="3F3F3F"/>
              </a:solidFill>
            </a:endParaRPr>
          </a:p>
          <a:p>
            <a:pPr marL="0" lvl="0" indent="0">
              <a:lnSpc>
                <a:spcPct val="7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endParaRPr lang="ru-RU" sz="1821" dirty="0">
              <a:solidFill>
                <a:srgbClr val="3F3F3F"/>
              </a:solidFill>
            </a:endParaRPr>
          </a:p>
        </p:txBody>
      </p:sp>
      <p:sp>
        <p:nvSpPr>
          <p:cNvPr id="325" name="Google Shape;325;p34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6CCDA9-CF74-43CC-B2DE-0157D169D6CE}"/>
              </a:ext>
            </a:extLst>
          </p:cNvPr>
          <p:cNvSpPr txBox="1"/>
          <p:nvPr/>
        </p:nvSpPr>
        <p:spPr>
          <a:xfrm>
            <a:off x="426128" y="1411550"/>
            <a:ext cx="113811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 умолчанию, доступны множество видов ожиданий: </a:t>
            </a:r>
          </a:p>
          <a:p>
            <a:endParaRPr lang="ru-RU" sz="21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Элемент найден</a:t>
            </a:r>
          </a:p>
          <a:p>
            <a:pPr marL="285750" indent="-285750">
              <a:buFontTx/>
              <a:buChar char="-"/>
            </a:pP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Элемент выбран (атрибут </a:t>
            </a:r>
            <a:r>
              <a:rPr lang="en-US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selected)</a:t>
            </a:r>
          </a:p>
          <a:p>
            <a:pPr marL="285750" indent="-285750">
              <a:buFontTx/>
              <a:buChar char="-"/>
            </a:pP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Элемент </a:t>
            </a:r>
            <a:r>
              <a:rPr lang="ru-RU" sz="21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кликабелен</a:t>
            </a: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(на него можно нажать)</a:t>
            </a:r>
          </a:p>
          <a:p>
            <a:pPr marL="285750" indent="-285750">
              <a:buFontTx/>
              <a:buChar char="-"/>
            </a:pPr>
            <a:endParaRPr lang="ru-RU" sz="21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Tx/>
              <a:buChar char="-"/>
            </a:pPr>
            <a:endParaRPr lang="ru-RU" sz="21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Tx/>
              <a:buChar char="-"/>
            </a:pPr>
            <a:endParaRPr lang="ru-RU" sz="21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ru-RU" sz="21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Tx/>
              <a:buChar char="-"/>
            </a:pPr>
            <a:endParaRPr lang="ru-RU" sz="21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ru-RU" sz="21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Какие еще виды ожиданий вы знаете?</a:t>
            </a:r>
          </a:p>
          <a:p>
            <a:pPr marL="285750" indent="-285750">
              <a:buFontTx/>
              <a:buChar char="-"/>
            </a:pPr>
            <a:endParaRPr lang="ru-RU" dirty="0"/>
          </a:p>
          <a:p>
            <a:pPr marL="285750" indent="-285750">
              <a:buFontTx/>
              <a:buChar char="-"/>
            </a:pPr>
            <a:endParaRPr lang="ru-RU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5EBA9EB-78C2-49A3-AB2D-989D3AAAD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232" y="3526216"/>
            <a:ext cx="11381173" cy="1077218"/>
          </a:xfrm>
          <a:prstGeom prst="rect">
            <a:avLst/>
          </a:prstGeom>
          <a:solidFill>
            <a:srgbClr val="1D1D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new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WebDriverWait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driver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,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DACF0"/>
                </a:solidFill>
                <a:effectLst/>
                <a:latin typeface="JetBrains Mono"/>
              </a:rPr>
              <a:t>10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)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until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ExpectedConditions.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visibilityOfElementLocated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By.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xpath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2A362"/>
                </a:solidFill>
                <a:effectLst/>
                <a:latin typeface="JetBrains Mono"/>
              </a:rPr>
              <a:t>"//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62A362"/>
                </a:solidFill>
                <a:effectLst/>
                <a:latin typeface="JetBrains Mono"/>
              </a:rPr>
              <a:t>div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2A362"/>
                </a:solidFill>
                <a:effectLst/>
                <a:latin typeface="JetBrains Mono"/>
              </a:rPr>
              <a:t>"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)))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new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WebDriverWait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driver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,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DACF0"/>
                </a:solidFill>
                <a:effectLst/>
                <a:latin typeface="JetBrains Mono"/>
              </a:rPr>
              <a:t>10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)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until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ExpectedConditions.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elementToBeClickable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By.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xpath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2A362"/>
                </a:solidFill>
                <a:effectLst/>
                <a:latin typeface="JetBrains Mono"/>
              </a:rPr>
              <a:t>"//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62A362"/>
                </a:solidFill>
                <a:effectLst/>
                <a:latin typeface="JetBrains Mono"/>
              </a:rPr>
              <a:t>div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2A362"/>
                </a:solidFill>
                <a:effectLst/>
                <a:latin typeface="JetBrains Mono"/>
              </a:rPr>
              <a:t>"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)))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new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WebDriverWait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driver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,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DACF0"/>
                </a:solidFill>
                <a:effectLst/>
                <a:latin typeface="JetBrains Mono"/>
              </a:rPr>
              <a:t>10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)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until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ExpectedConditions.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elementToBeSelected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By.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xpath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2A362"/>
                </a:solidFill>
                <a:effectLst/>
                <a:latin typeface="JetBrains Mono"/>
              </a:rPr>
              <a:t>"//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62A362"/>
                </a:solidFill>
                <a:effectLst/>
                <a:latin typeface="JetBrains Mono"/>
              </a:rPr>
              <a:t>div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2A362"/>
                </a:solidFill>
                <a:effectLst/>
                <a:latin typeface="JetBrains Mono"/>
              </a:rPr>
              <a:t>"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)))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new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WebDriverWait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driver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,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DACF0"/>
                </a:solidFill>
                <a:effectLst/>
                <a:latin typeface="JetBrains Mono"/>
              </a:rPr>
              <a:t>10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)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until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ExpectedConditions.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not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ExpectedConditions.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visibilityOfElementLocated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By.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xpath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2A362"/>
                </a:solidFill>
                <a:effectLst/>
                <a:latin typeface="JetBrains Mono"/>
              </a:rPr>
              <a:t>"//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62A362"/>
                </a:solidFill>
                <a:effectLst/>
                <a:latin typeface="JetBrains Mono"/>
              </a:rPr>
              <a:t>div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2A362"/>
                </a:solidFill>
                <a:effectLst/>
                <a:latin typeface="JetBrains Mono"/>
              </a:rPr>
              <a:t>"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)))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;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085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4"/>
          <p:cNvSpPr txBox="1"/>
          <p:nvPr/>
        </p:nvSpPr>
        <p:spPr>
          <a:xfrm>
            <a:off x="723600" y="359177"/>
            <a:ext cx="10748734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3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Попрактикуемся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34"/>
          <p:cNvSpPr txBox="1">
            <a:spLocks noGrp="1"/>
          </p:cNvSpPr>
          <p:nvPr>
            <p:ph type="body" idx="4294967295"/>
          </p:nvPr>
        </p:nvSpPr>
        <p:spPr>
          <a:xfrm>
            <a:off x="723600" y="1376737"/>
            <a:ext cx="9971798" cy="5147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r>
              <a:rPr lang="ru-RU" sz="21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Задача: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Открыть </a:t>
            </a:r>
            <a:r>
              <a:rPr lang="en-US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https://ya.ru</a:t>
            </a: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, найти строку поиска, ввести </a:t>
            </a:r>
            <a:r>
              <a:rPr lang="en-US" sz="21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otus</a:t>
            </a: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(произвести поиск), дождаться результатов и нажать на первую ссылку.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endParaRPr lang="ru-RU" sz="21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*Для </a:t>
            </a:r>
            <a:r>
              <a:rPr lang="ru-RU" sz="21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экстрималов</a:t>
            </a: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выбрать подсказку из выпадающего списка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endParaRPr lang="ru-RU" sz="21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**Для </a:t>
            </a:r>
            <a:r>
              <a:rPr lang="ru-RU" sz="21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мегаэкстрималов</a:t>
            </a: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написать своё ожидание (ожидание появления текста на странице)</a:t>
            </a:r>
          </a:p>
          <a:p>
            <a:pPr marL="0" lvl="0" indent="0">
              <a:lnSpc>
                <a:spcPct val="7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endParaRPr lang="ru-RU" sz="21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>
              <a:lnSpc>
                <a:spcPct val="7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r>
              <a:rPr lang="ru-RU" sz="21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Важно: </a:t>
            </a: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/>
            </a:r>
            <a:b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/>
            </a:r>
            <a:b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21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ExpectedConditions</a:t>
            </a: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-  набор реализованных методов</a:t>
            </a:r>
            <a:b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21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ExpectedCondition</a:t>
            </a:r>
            <a:r>
              <a:rPr lang="en-US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–</a:t>
            </a:r>
            <a:r>
              <a:rPr lang="ru-RU" sz="21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интерфейс для реализации ожиданий</a:t>
            </a:r>
          </a:p>
          <a:p>
            <a:pPr marL="0" lvl="0" indent="0">
              <a:lnSpc>
                <a:spcPct val="7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endParaRPr lang="ru-RU" sz="1821" dirty="0">
              <a:solidFill>
                <a:schemeClr val="tx1"/>
              </a:solidFill>
            </a:endParaRPr>
          </a:p>
          <a:p>
            <a:pPr marL="0" lvl="0" indent="0">
              <a:lnSpc>
                <a:spcPct val="7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endParaRPr lang="ru-RU" sz="1821" dirty="0">
              <a:solidFill>
                <a:srgbClr val="3F3F3F"/>
              </a:solidFill>
            </a:endParaRPr>
          </a:p>
        </p:txBody>
      </p:sp>
      <p:sp>
        <p:nvSpPr>
          <p:cNvPr id="325" name="Google Shape;325;p34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  <p:pic>
        <p:nvPicPr>
          <p:cNvPr id="20482" name="Picture 2" descr="Мем Перевернул стол">
            <a:extLst>
              <a:ext uri="{FF2B5EF4-FFF2-40B4-BE49-F238E27FC236}">
                <a16:creationId xmlns:a16="http://schemas.microsoft.com/office/drawing/2014/main" id="{614C7974-BB51-432F-B262-0B5B67922D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61" b="5795"/>
          <a:stretch/>
        </p:blipFill>
        <p:spPr bwMode="auto">
          <a:xfrm>
            <a:off x="10208836" y="3143892"/>
            <a:ext cx="1983164" cy="215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CEE62115-6B45-4891-96A5-77CD826C27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600" y="5387982"/>
            <a:ext cx="11381173" cy="1077218"/>
          </a:xfrm>
          <a:prstGeom prst="rect">
            <a:avLst/>
          </a:prstGeom>
          <a:solidFill>
            <a:srgbClr val="1D1D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new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WebDriverWait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driver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,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DACF0"/>
                </a:solidFill>
                <a:effectLst/>
                <a:latin typeface="JetBrains Mono"/>
              </a:rPr>
              <a:t>10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)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until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ExpectedConditions.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visibilityOfElementLocated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By.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xpath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2A362"/>
                </a:solidFill>
                <a:effectLst/>
                <a:latin typeface="JetBrains Mono"/>
              </a:rPr>
              <a:t>"//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62A362"/>
                </a:solidFill>
                <a:effectLst/>
                <a:latin typeface="JetBrains Mono"/>
              </a:rPr>
              <a:t>div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2A362"/>
                </a:solidFill>
                <a:effectLst/>
                <a:latin typeface="JetBrains Mono"/>
              </a:rPr>
              <a:t>"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)))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new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WebDriverWait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driver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,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DACF0"/>
                </a:solidFill>
                <a:effectLst/>
                <a:latin typeface="JetBrains Mono"/>
              </a:rPr>
              <a:t>10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)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until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ExpectedConditions.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elementToBeClickable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By.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xpath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2A362"/>
                </a:solidFill>
                <a:effectLst/>
                <a:latin typeface="JetBrains Mono"/>
              </a:rPr>
              <a:t>"//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62A362"/>
                </a:solidFill>
                <a:effectLst/>
                <a:latin typeface="JetBrains Mono"/>
              </a:rPr>
              <a:t>div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2A362"/>
                </a:solidFill>
                <a:effectLst/>
                <a:latin typeface="JetBrains Mono"/>
              </a:rPr>
              <a:t>"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)))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new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WebDriverWait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driver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,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DACF0"/>
                </a:solidFill>
                <a:effectLst/>
                <a:latin typeface="JetBrains Mono"/>
              </a:rPr>
              <a:t>10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)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until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ExpectedConditions.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elementToBeSelected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By.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xpath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2A362"/>
                </a:solidFill>
                <a:effectLst/>
                <a:latin typeface="JetBrains Mono"/>
              </a:rPr>
              <a:t>"//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62A362"/>
                </a:solidFill>
                <a:effectLst/>
                <a:latin typeface="JetBrains Mono"/>
              </a:rPr>
              <a:t>div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2A362"/>
                </a:solidFill>
                <a:effectLst/>
                <a:latin typeface="JetBrains Mono"/>
              </a:rPr>
              <a:t>"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)))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new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WebDriverWait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driver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,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4DACF0"/>
                </a:solidFill>
                <a:effectLst/>
                <a:latin typeface="JetBrains Mono"/>
              </a:rPr>
              <a:t>10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)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until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ExpectedConditions.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not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ExpectedConditions.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visibilityOfElementLocated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By.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C9C9D1"/>
                </a:solidFill>
                <a:effectLst/>
                <a:latin typeface="JetBrains Mono"/>
              </a:rPr>
              <a:t>xpath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2A362"/>
                </a:solidFill>
                <a:effectLst/>
                <a:latin typeface="JetBrains Mono"/>
              </a:rPr>
              <a:t>"//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62A362"/>
                </a:solidFill>
                <a:effectLst/>
                <a:latin typeface="JetBrains Mono"/>
              </a:rPr>
              <a:t>div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62A362"/>
                </a:solidFill>
                <a:effectLst/>
                <a:latin typeface="JetBrains Mono"/>
              </a:rPr>
              <a:t>"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3A6F5"/>
                </a:solidFill>
                <a:effectLst/>
                <a:latin typeface="JetBrains Mono"/>
              </a:rPr>
              <a:t>)))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E0957B"/>
                </a:solidFill>
                <a:effectLst/>
                <a:latin typeface="JetBrains Mono"/>
              </a:rPr>
              <a:t>;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3211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4"/>
          <p:cNvSpPr txBox="1"/>
          <p:nvPr/>
        </p:nvSpPr>
        <p:spPr>
          <a:xfrm>
            <a:off x="723600" y="359177"/>
            <a:ext cx="10748734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3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Вопросы?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4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pic>
        <p:nvPicPr>
          <p:cNvPr id="3074" name="Picture 2" descr="Девочка с хвостиками в розовом - происхождение мема">
            <a:extLst>
              <a:ext uri="{FF2B5EF4-FFF2-40B4-BE49-F238E27FC236}">
                <a16:creationId xmlns:a16="http://schemas.microsoft.com/office/drawing/2014/main" id="{677E8EC8-20FD-4F86-8E3F-CF3468CD4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953" y="2197561"/>
            <a:ext cx="4976489" cy="2791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24;p34">
            <a:extLst>
              <a:ext uri="{FF2B5EF4-FFF2-40B4-BE49-F238E27FC236}">
                <a16:creationId xmlns:a16="http://schemas.microsoft.com/office/drawing/2014/main" id="{91402F57-804E-4E94-8C43-C4799AB34C29}"/>
              </a:ext>
            </a:extLst>
          </p:cNvPr>
          <p:cNvSpPr txBox="1">
            <a:spLocks/>
          </p:cNvSpPr>
          <p:nvPr/>
        </p:nvSpPr>
        <p:spPr>
          <a:xfrm>
            <a:off x="723600" y="1604975"/>
            <a:ext cx="5772246" cy="338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70000"/>
              </a:lnSpc>
              <a:spcBef>
                <a:spcPts val="0"/>
              </a:spcBef>
              <a:buClr>
                <a:srgbClr val="000000"/>
              </a:buClr>
              <a:buSzPts val="1821"/>
              <a:buFont typeface="Arial"/>
              <a:buNone/>
            </a:pPr>
            <a:endParaRPr lang="ru-RU" sz="1821" dirty="0">
              <a:solidFill>
                <a:srgbClr val="3F3F3F"/>
              </a:solidFill>
            </a:endParaRPr>
          </a:p>
        </p:txBody>
      </p:sp>
      <p:pic>
        <p:nvPicPr>
          <p:cNvPr id="8" name="Picture 2" descr="Девочка с хвостиками в розовом - происхождение мема">
            <a:extLst>
              <a:ext uri="{FF2B5EF4-FFF2-40B4-BE49-F238E27FC236}">
                <a16:creationId xmlns:a16="http://schemas.microsoft.com/office/drawing/2014/main" id="{B804FBD5-54C0-4CB7-9E77-01795EAEE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357" y="2197560"/>
            <a:ext cx="4976489" cy="2791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Девочка с хвостиками в розовом - происхождение мема">
            <a:extLst>
              <a:ext uri="{FF2B5EF4-FFF2-40B4-BE49-F238E27FC236}">
                <a16:creationId xmlns:a16="http://schemas.microsoft.com/office/drawing/2014/main" id="{3FBC1A44-0F7E-42D8-9983-AB71CA6E5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980830">
            <a:off x="4521489" y="2391775"/>
            <a:ext cx="4976489" cy="2791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Девочка с хвостиками в розовом - происхождение мема">
            <a:extLst>
              <a:ext uri="{FF2B5EF4-FFF2-40B4-BE49-F238E27FC236}">
                <a16:creationId xmlns:a16="http://schemas.microsoft.com/office/drawing/2014/main" id="{C1194E1F-F2CB-49AD-A689-10399222C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54038">
            <a:off x="870092" y="3165959"/>
            <a:ext cx="4976489" cy="2791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Девочка с хвостиками в розовом - происхождение мема">
            <a:extLst>
              <a:ext uri="{FF2B5EF4-FFF2-40B4-BE49-F238E27FC236}">
                <a16:creationId xmlns:a16="http://schemas.microsoft.com/office/drawing/2014/main" id="{F3524827-A144-4E96-B2F1-ABAF818BA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697557" y="1418537"/>
            <a:ext cx="4976489" cy="2791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3577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48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48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48"/>
          <p:cNvSpPr/>
          <p:nvPr/>
        </p:nvSpPr>
        <p:spPr>
          <a:xfrm>
            <a:off x="54557" y="2603123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0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Порефлексируем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255111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4"/>
          <p:cNvSpPr txBox="1"/>
          <p:nvPr/>
        </p:nvSpPr>
        <p:spPr>
          <a:xfrm>
            <a:off x="723600" y="359177"/>
            <a:ext cx="10748734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3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Рефлексия: Главное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34"/>
          <p:cNvSpPr txBox="1">
            <a:spLocks noGrp="1"/>
          </p:cNvSpPr>
          <p:nvPr>
            <p:ph type="body" idx="4294967295"/>
          </p:nvPr>
        </p:nvSpPr>
        <p:spPr>
          <a:xfrm>
            <a:off x="723600" y="1604975"/>
            <a:ext cx="11057068" cy="49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821"/>
              <a:buAutoNum type="arabicParenR"/>
            </a:pPr>
            <a:r>
              <a:rPr lang="ru-RU" sz="1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Мы научились запускать браузер в полном экране, в разных расширениях,  в разных координатах.</a:t>
            </a:r>
            <a:br>
              <a:rPr lang="ru-RU" sz="1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Кто помнит как это сделать?</a:t>
            </a:r>
            <a:br>
              <a:rPr lang="ru-RU" sz="1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600" dirty="0">
                <a:solidFill>
                  <a:srgbClr val="3F3F3F"/>
                </a:solidFill>
              </a:rPr>
              <a:t/>
            </a:r>
            <a:br>
              <a:rPr lang="ru-RU" sz="1600" dirty="0">
                <a:solidFill>
                  <a:srgbClr val="3F3F3F"/>
                </a:solidFill>
              </a:rPr>
            </a:br>
            <a:r>
              <a:rPr lang="ru-RU" sz="1821" dirty="0">
                <a:solidFill>
                  <a:srgbClr val="3F3F3F"/>
                </a:solidFill>
              </a:rPr>
              <a:t/>
            </a:r>
            <a:br>
              <a:rPr lang="ru-RU" sz="1821" dirty="0">
                <a:solidFill>
                  <a:srgbClr val="3F3F3F"/>
                </a:solidFill>
              </a:rPr>
            </a:br>
            <a:endParaRPr lang="en-US" sz="2000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lnSpc>
                <a:spcPct val="7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r>
              <a:rPr lang="ru-RU" sz="1821" dirty="0">
                <a:solidFill>
                  <a:srgbClr val="3F3F3F"/>
                </a:solidFill>
              </a:rPr>
              <a:t/>
            </a:r>
            <a:br>
              <a:rPr lang="ru-RU" sz="1821" dirty="0">
                <a:solidFill>
                  <a:srgbClr val="3F3F3F"/>
                </a:solidFill>
              </a:rPr>
            </a:br>
            <a:r>
              <a:rPr lang="ru-RU" sz="1821" dirty="0">
                <a:solidFill>
                  <a:srgbClr val="3F3F3F"/>
                </a:solidFill>
              </a:rPr>
              <a:t/>
            </a:r>
            <a:br>
              <a:rPr lang="ru-RU" sz="1821" dirty="0">
                <a:solidFill>
                  <a:srgbClr val="3F3F3F"/>
                </a:solidFill>
              </a:rPr>
            </a:br>
            <a:endParaRPr lang="ru-RU" sz="1821" dirty="0">
              <a:solidFill>
                <a:srgbClr val="3F3F3F"/>
              </a:solidFill>
            </a:endParaRPr>
          </a:p>
        </p:txBody>
      </p:sp>
      <p:sp>
        <p:nvSpPr>
          <p:cNvPr id="325" name="Google Shape;325;p34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50528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4"/>
          <p:cNvSpPr txBox="1"/>
          <p:nvPr/>
        </p:nvSpPr>
        <p:spPr>
          <a:xfrm>
            <a:off x="723600" y="359177"/>
            <a:ext cx="10748734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3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Рефлексия: Главное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34"/>
          <p:cNvSpPr txBox="1">
            <a:spLocks noGrp="1"/>
          </p:cNvSpPr>
          <p:nvPr>
            <p:ph type="body" idx="4294967295"/>
          </p:nvPr>
        </p:nvSpPr>
        <p:spPr>
          <a:xfrm>
            <a:off x="723600" y="1604975"/>
            <a:ext cx="11057068" cy="49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821"/>
              <a:buAutoNum type="arabicParenR"/>
            </a:pPr>
            <a:r>
              <a:rPr lang="ru-RU" sz="1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Мы научились запускать браузер в полном экране, в разных расширениях,  в разных координатах.</a:t>
            </a:r>
            <a:br>
              <a:rPr lang="ru-RU" sz="1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Кто помнит как это сделать?</a:t>
            </a:r>
            <a:br>
              <a:rPr lang="ru-RU" sz="1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9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/>
            </a:r>
            <a:br>
              <a:rPr lang="ru-RU" sz="19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9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Спойлер: </a:t>
            </a:r>
            <a:r>
              <a:rPr lang="en-US" sz="19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WebDriver().manage().window()</a:t>
            </a:r>
            <a:br>
              <a:rPr lang="en-US" sz="19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</a:br>
            <a:endParaRPr lang="ru-RU" sz="1900" i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>
              <a:lnSpc>
                <a:spcPct val="7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r>
              <a:rPr lang="ru-RU" sz="1821" dirty="0">
                <a:solidFill>
                  <a:srgbClr val="3F3F3F"/>
                </a:solidFill>
              </a:rPr>
              <a:t/>
            </a:r>
            <a:br>
              <a:rPr lang="ru-RU" sz="1821" dirty="0">
                <a:solidFill>
                  <a:srgbClr val="3F3F3F"/>
                </a:solidFill>
              </a:rPr>
            </a:br>
            <a:r>
              <a:rPr lang="ru-RU" sz="1821" dirty="0">
                <a:solidFill>
                  <a:srgbClr val="3F3F3F"/>
                </a:solidFill>
              </a:rPr>
              <a:t/>
            </a:r>
            <a:br>
              <a:rPr lang="ru-RU" sz="1821" dirty="0">
                <a:solidFill>
                  <a:srgbClr val="3F3F3F"/>
                </a:solidFill>
              </a:rPr>
            </a:br>
            <a:endParaRPr lang="ru-RU" sz="1821" dirty="0">
              <a:solidFill>
                <a:srgbClr val="3F3F3F"/>
              </a:solidFill>
            </a:endParaRPr>
          </a:p>
        </p:txBody>
      </p:sp>
      <p:sp>
        <p:nvSpPr>
          <p:cNvPr id="325" name="Google Shape;325;p34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41967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4"/>
          <p:cNvSpPr txBox="1"/>
          <p:nvPr/>
        </p:nvSpPr>
        <p:spPr>
          <a:xfrm>
            <a:off x="723600" y="359177"/>
            <a:ext cx="10748734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3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Рефлексия: Главное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34"/>
          <p:cNvSpPr txBox="1">
            <a:spLocks noGrp="1"/>
          </p:cNvSpPr>
          <p:nvPr>
            <p:ph type="body" idx="4294967295"/>
          </p:nvPr>
        </p:nvSpPr>
        <p:spPr>
          <a:xfrm>
            <a:off x="723600" y="1604975"/>
            <a:ext cx="11057068" cy="49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821"/>
              <a:buAutoNum type="arabicParenR"/>
            </a:pPr>
            <a:r>
              <a:rPr lang="ru-RU" sz="1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Мы научились запускать браузер в полном экране, в разных расширениях,  в разных координатах.</a:t>
            </a:r>
            <a:br>
              <a:rPr lang="ru-RU" sz="1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Кто помнит как это сделать?</a:t>
            </a:r>
            <a:br>
              <a:rPr lang="ru-RU" sz="1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9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/>
            </a:r>
            <a:br>
              <a:rPr lang="ru-RU" sz="19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9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Спойлер: </a:t>
            </a:r>
            <a:r>
              <a:rPr lang="en-US" sz="19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WebDriver().manage().window()</a:t>
            </a:r>
            <a:br>
              <a:rPr lang="en-US" sz="19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</a:br>
            <a:endParaRPr lang="ru-RU" sz="1900" i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821"/>
              <a:buFont typeface="Arial"/>
              <a:buAutoNum type="arabicParenR"/>
            </a:pPr>
            <a:r>
              <a:rPr lang="ru-RU" sz="1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Научились настраивать </a:t>
            </a:r>
            <a:r>
              <a:rPr lang="en-US" sz="1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timeouts</a:t>
            </a:r>
            <a:r>
              <a:rPr lang="ru-RU" sz="1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Кто помнит как их настроить?</a:t>
            </a:r>
            <a:br>
              <a:rPr lang="ru-RU" sz="1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/>
            </a:r>
            <a:br>
              <a:rPr lang="ru-RU" sz="1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821" dirty="0">
                <a:solidFill>
                  <a:srgbClr val="3F3F3F"/>
                </a:solidFill>
              </a:rPr>
              <a:t/>
            </a:r>
            <a:br>
              <a:rPr lang="ru-RU" sz="1821" dirty="0">
                <a:solidFill>
                  <a:srgbClr val="3F3F3F"/>
                </a:solidFill>
              </a:rPr>
            </a:br>
            <a:r>
              <a:rPr lang="ru-RU" sz="1821" dirty="0">
                <a:solidFill>
                  <a:srgbClr val="3F3F3F"/>
                </a:solidFill>
              </a:rPr>
              <a:t/>
            </a:r>
            <a:br>
              <a:rPr lang="ru-RU" sz="1821" dirty="0">
                <a:solidFill>
                  <a:srgbClr val="3F3F3F"/>
                </a:solidFill>
              </a:rPr>
            </a:br>
            <a:endParaRPr lang="ru-RU" sz="1821" dirty="0">
              <a:solidFill>
                <a:srgbClr val="3F3F3F"/>
              </a:solidFill>
            </a:endParaRPr>
          </a:p>
        </p:txBody>
      </p:sp>
      <p:sp>
        <p:nvSpPr>
          <p:cNvPr id="325" name="Google Shape;325;p34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34684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4"/>
          <p:cNvSpPr txBox="1"/>
          <p:nvPr/>
        </p:nvSpPr>
        <p:spPr>
          <a:xfrm>
            <a:off x="723600" y="359177"/>
            <a:ext cx="10748734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3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Рефлексия: Главное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34"/>
          <p:cNvSpPr txBox="1">
            <a:spLocks noGrp="1"/>
          </p:cNvSpPr>
          <p:nvPr>
            <p:ph type="body" idx="4294967295"/>
          </p:nvPr>
        </p:nvSpPr>
        <p:spPr>
          <a:xfrm>
            <a:off x="723600" y="1604975"/>
            <a:ext cx="11057068" cy="49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821"/>
              <a:buAutoNum type="arabicParenR"/>
            </a:pPr>
            <a:r>
              <a:rPr lang="ru-RU" sz="1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Мы научились запускать браузер в полном экране, в разных расширениях,  в разных координатах.</a:t>
            </a:r>
            <a:br>
              <a:rPr lang="ru-RU" sz="1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Кто помнит как это сделать?</a:t>
            </a:r>
            <a:br>
              <a:rPr lang="ru-RU" sz="1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9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/>
            </a:r>
            <a:br>
              <a:rPr lang="ru-RU" sz="19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9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Спойлер: </a:t>
            </a:r>
            <a:r>
              <a:rPr lang="en-US" sz="19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WebDriver().manage().window()</a:t>
            </a:r>
            <a:br>
              <a:rPr lang="en-US" sz="19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</a:br>
            <a:endParaRPr lang="ru-RU" sz="1900" i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821"/>
              <a:buFont typeface="Arial"/>
              <a:buAutoNum type="arabicParenR"/>
            </a:pPr>
            <a:r>
              <a:rPr lang="ru-RU" sz="1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Научились настраивать </a:t>
            </a:r>
            <a:r>
              <a:rPr lang="en-US" sz="1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timeouts</a:t>
            </a:r>
            <a:r>
              <a:rPr lang="ru-RU" sz="1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Кто помнит как их настроить?</a:t>
            </a:r>
            <a:br>
              <a:rPr lang="ru-RU" sz="1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/>
            </a:r>
            <a:br>
              <a:rPr lang="ru-RU" sz="1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9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Спойлер: </a:t>
            </a:r>
            <a:r>
              <a:rPr lang="en-US" sz="19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WebDriver().manage().timeouts()</a:t>
            </a:r>
          </a:p>
          <a:p>
            <a:pPr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821"/>
              <a:buAutoNum type="arabicParenR"/>
            </a:pPr>
            <a:endParaRPr lang="ru-RU" sz="19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r>
              <a:rPr lang="ru-RU" sz="1600" dirty="0">
                <a:solidFill>
                  <a:srgbClr val="3F3F3F"/>
                </a:solidFill>
              </a:rPr>
              <a:t/>
            </a:r>
            <a:br>
              <a:rPr lang="ru-RU" sz="1600" dirty="0">
                <a:solidFill>
                  <a:srgbClr val="3F3F3F"/>
                </a:solidFill>
              </a:rPr>
            </a:br>
            <a:r>
              <a:rPr lang="ru-RU" sz="1821" dirty="0">
                <a:solidFill>
                  <a:srgbClr val="3F3F3F"/>
                </a:solidFill>
              </a:rPr>
              <a:t/>
            </a:r>
            <a:br>
              <a:rPr lang="ru-RU" sz="1821" dirty="0">
                <a:solidFill>
                  <a:srgbClr val="3F3F3F"/>
                </a:solidFill>
              </a:rPr>
            </a:br>
            <a:endParaRPr lang="en-US" sz="2000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lnSpc>
                <a:spcPct val="7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r>
              <a:rPr lang="ru-RU" sz="1821" dirty="0">
                <a:solidFill>
                  <a:srgbClr val="3F3F3F"/>
                </a:solidFill>
              </a:rPr>
              <a:t/>
            </a:r>
            <a:br>
              <a:rPr lang="ru-RU" sz="1821" dirty="0">
                <a:solidFill>
                  <a:srgbClr val="3F3F3F"/>
                </a:solidFill>
              </a:rPr>
            </a:br>
            <a:r>
              <a:rPr lang="ru-RU" sz="1821" dirty="0">
                <a:solidFill>
                  <a:srgbClr val="3F3F3F"/>
                </a:solidFill>
              </a:rPr>
              <a:t/>
            </a:r>
            <a:br>
              <a:rPr lang="ru-RU" sz="1821" dirty="0">
                <a:solidFill>
                  <a:srgbClr val="3F3F3F"/>
                </a:solidFill>
              </a:rPr>
            </a:br>
            <a:endParaRPr lang="ru-RU" sz="1821" dirty="0">
              <a:solidFill>
                <a:srgbClr val="3F3F3F"/>
              </a:solidFill>
            </a:endParaRPr>
          </a:p>
        </p:txBody>
      </p:sp>
      <p:sp>
        <p:nvSpPr>
          <p:cNvPr id="325" name="Google Shape;325;p34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6714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-RU" sz="3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Маршрут вебинара</a:t>
            </a:r>
            <a:endParaRPr sz="36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27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  <a:endParaRPr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6" name="Google Shape;226;p27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ts val="0"/>
              </a:spcBef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Познакомимся с </a:t>
            </a:r>
            <a:r>
              <a:rPr lang="ru-RU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печеньками</a:t>
            </a:r>
            <a:endParaRPr lang="ru-RU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7" name="Google Shape;227;p27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</a:t>
            </a:r>
            <a:endParaRPr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8" name="Google Shape;228;p27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ts val="0"/>
              </a:spcBef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Попрактикуемся в выпечке </a:t>
            </a:r>
            <a:r>
              <a:rPr lang="ru-RU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печенек</a:t>
            </a:r>
            <a:endParaRPr lang="ru-RU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9" name="Google Shape;229;p27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</a:t>
            </a:r>
            <a:endParaRPr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0" name="Google Shape;230;p27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ts val="0"/>
              </a:spcBef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Работа с окнами</a:t>
            </a:r>
          </a:p>
        </p:txBody>
      </p:sp>
      <p:sp>
        <p:nvSpPr>
          <p:cNvPr id="231" name="Google Shape;231;p27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</a:t>
            </a:r>
            <a:endParaRPr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2" name="Google Shape;232;p27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Познакомимся с ожиданиями</a:t>
            </a:r>
          </a:p>
        </p:txBody>
      </p:sp>
      <p:sp>
        <p:nvSpPr>
          <p:cNvPr id="233" name="Google Shape;233;p27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  <a:endParaRPr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4" name="Google Shape;234;p27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ru-RU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Попрактикуемся с ожиданиями</a:t>
            </a:r>
            <a:endParaRPr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5" name="Google Shape;235;p27"/>
          <p:cNvSpPr txBox="1"/>
          <p:nvPr/>
        </p:nvSpPr>
        <p:spPr>
          <a:xfrm>
            <a:off x="1403290" y="577022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4"/>
          <p:cNvSpPr txBox="1"/>
          <p:nvPr/>
        </p:nvSpPr>
        <p:spPr>
          <a:xfrm>
            <a:off x="723600" y="359177"/>
            <a:ext cx="10748734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3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Рефлексия: Главное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34"/>
          <p:cNvSpPr txBox="1">
            <a:spLocks noGrp="1"/>
          </p:cNvSpPr>
          <p:nvPr>
            <p:ph type="body" idx="4294967295"/>
          </p:nvPr>
        </p:nvSpPr>
        <p:spPr>
          <a:xfrm>
            <a:off x="723600" y="1604975"/>
            <a:ext cx="11057068" cy="49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821"/>
              <a:buAutoNum type="arabicParenR"/>
            </a:pPr>
            <a:r>
              <a:rPr lang="ru-RU" sz="1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Мы научились запускать браузер в полном экране, в разных расширениях,  в разных координатах.</a:t>
            </a:r>
            <a:br>
              <a:rPr lang="ru-RU" sz="1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Кто помнит как это сделать?</a:t>
            </a:r>
            <a:br>
              <a:rPr lang="ru-RU" sz="1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9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/>
            </a:r>
            <a:br>
              <a:rPr lang="ru-RU" sz="19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9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Спойлер: </a:t>
            </a:r>
            <a:r>
              <a:rPr lang="en-US" sz="19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WebDriver().manage().window()</a:t>
            </a:r>
            <a:br>
              <a:rPr lang="en-US" sz="19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</a:br>
            <a:endParaRPr lang="ru-RU" sz="1900" i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821"/>
              <a:buFont typeface="Arial"/>
              <a:buAutoNum type="arabicParenR"/>
            </a:pPr>
            <a:r>
              <a:rPr lang="ru-RU" sz="1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Научились настраивать </a:t>
            </a:r>
            <a:r>
              <a:rPr lang="en-US" sz="1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timeouts</a:t>
            </a:r>
            <a:r>
              <a:rPr lang="ru-RU" sz="1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Кто помнит как их настроить?</a:t>
            </a:r>
            <a:br>
              <a:rPr lang="ru-RU" sz="1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/>
            </a:r>
            <a:br>
              <a:rPr lang="ru-RU" sz="1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9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Спойлер: </a:t>
            </a:r>
            <a:r>
              <a:rPr lang="en-US" sz="19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WebDriver().manage().timeouts()</a:t>
            </a:r>
          </a:p>
          <a:p>
            <a:pPr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821"/>
              <a:buAutoNum type="arabicParenR"/>
            </a:pPr>
            <a:endParaRPr lang="ru-RU" sz="19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821"/>
              <a:buAutoNum type="arabicParenR"/>
            </a:pPr>
            <a:r>
              <a:rPr lang="ru-RU" sz="1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Узнали отличия явных от неявных ожиданий?</a:t>
            </a:r>
            <a:br>
              <a:rPr lang="ru-RU" sz="1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/>
            </a:r>
            <a:br>
              <a:rPr lang="ru-RU" sz="1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600" dirty="0">
                <a:solidFill>
                  <a:srgbClr val="3F3F3F"/>
                </a:solidFill>
              </a:rPr>
              <a:t/>
            </a:r>
            <a:br>
              <a:rPr lang="ru-RU" sz="1600" dirty="0">
                <a:solidFill>
                  <a:srgbClr val="3F3F3F"/>
                </a:solidFill>
              </a:rPr>
            </a:br>
            <a:r>
              <a:rPr lang="ru-RU" sz="1821" dirty="0">
                <a:solidFill>
                  <a:srgbClr val="3F3F3F"/>
                </a:solidFill>
              </a:rPr>
              <a:t/>
            </a:r>
            <a:br>
              <a:rPr lang="ru-RU" sz="1821" dirty="0">
                <a:solidFill>
                  <a:srgbClr val="3F3F3F"/>
                </a:solidFill>
              </a:rPr>
            </a:br>
            <a:endParaRPr lang="en-US" sz="2000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lnSpc>
                <a:spcPct val="7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r>
              <a:rPr lang="ru-RU" sz="1821" dirty="0">
                <a:solidFill>
                  <a:srgbClr val="3F3F3F"/>
                </a:solidFill>
              </a:rPr>
              <a:t/>
            </a:r>
            <a:br>
              <a:rPr lang="ru-RU" sz="1821" dirty="0">
                <a:solidFill>
                  <a:srgbClr val="3F3F3F"/>
                </a:solidFill>
              </a:rPr>
            </a:br>
            <a:r>
              <a:rPr lang="ru-RU" sz="1821" dirty="0">
                <a:solidFill>
                  <a:srgbClr val="3F3F3F"/>
                </a:solidFill>
              </a:rPr>
              <a:t/>
            </a:r>
            <a:br>
              <a:rPr lang="ru-RU" sz="1821" dirty="0">
                <a:solidFill>
                  <a:srgbClr val="3F3F3F"/>
                </a:solidFill>
              </a:rPr>
            </a:br>
            <a:endParaRPr lang="ru-RU" sz="1821" dirty="0">
              <a:solidFill>
                <a:srgbClr val="3F3F3F"/>
              </a:solidFill>
            </a:endParaRPr>
          </a:p>
        </p:txBody>
      </p:sp>
      <p:sp>
        <p:nvSpPr>
          <p:cNvPr id="325" name="Google Shape;325;p34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20519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4"/>
          <p:cNvSpPr txBox="1"/>
          <p:nvPr/>
        </p:nvSpPr>
        <p:spPr>
          <a:xfrm>
            <a:off x="723600" y="359177"/>
            <a:ext cx="10748734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3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Рефлексия: Главное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34"/>
          <p:cNvSpPr txBox="1">
            <a:spLocks noGrp="1"/>
          </p:cNvSpPr>
          <p:nvPr>
            <p:ph type="body" idx="4294967295"/>
          </p:nvPr>
        </p:nvSpPr>
        <p:spPr>
          <a:xfrm>
            <a:off x="723600" y="1604975"/>
            <a:ext cx="11057068" cy="49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821"/>
              <a:buAutoNum type="arabicParenR"/>
            </a:pPr>
            <a:r>
              <a:rPr lang="ru-RU" sz="1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Мы научились запускать браузер в полном экране, в разных расширениях,  в разных координатах.</a:t>
            </a:r>
            <a:br>
              <a:rPr lang="ru-RU" sz="1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Кто помнит как это сделать?</a:t>
            </a:r>
            <a:br>
              <a:rPr lang="ru-RU" sz="1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9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/>
            </a:r>
            <a:br>
              <a:rPr lang="ru-RU" sz="19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9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Спойлер: </a:t>
            </a:r>
            <a:r>
              <a:rPr lang="en-US" sz="19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WebDriver().manage().window()</a:t>
            </a:r>
            <a:br>
              <a:rPr lang="en-US" sz="19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</a:br>
            <a:endParaRPr lang="ru-RU" sz="1900" i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821"/>
              <a:buFont typeface="Arial"/>
              <a:buAutoNum type="arabicParenR"/>
            </a:pPr>
            <a:r>
              <a:rPr lang="ru-RU" sz="1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Научились настраивать </a:t>
            </a:r>
            <a:r>
              <a:rPr lang="en-US" sz="1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timeouts</a:t>
            </a:r>
            <a:r>
              <a:rPr lang="ru-RU" sz="1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Кто помнит как их настроить?</a:t>
            </a:r>
            <a:br>
              <a:rPr lang="ru-RU" sz="1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/>
            </a:r>
            <a:br>
              <a:rPr lang="ru-RU" sz="1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9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Спойлер: </a:t>
            </a:r>
            <a:r>
              <a:rPr lang="en-US" sz="19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WebDriver().manage().timeouts()</a:t>
            </a:r>
          </a:p>
          <a:p>
            <a:pPr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821"/>
              <a:buAutoNum type="arabicParenR"/>
            </a:pPr>
            <a:endParaRPr lang="ru-RU" sz="19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821"/>
              <a:buAutoNum type="arabicParenR"/>
            </a:pPr>
            <a:r>
              <a:rPr lang="ru-RU" sz="1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Узнали отличия явных от неявных ожиданий</a:t>
            </a:r>
            <a:br>
              <a:rPr lang="ru-RU" sz="1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/>
            </a:r>
            <a:br>
              <a:rPr lang="ru-RU" sz="1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ru-RU" sz="19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Explicit</a:t>
            </a:r>
            <a:r>
              <a:rPr lang="ru-RU" sz="1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19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Wait</a:t>
            </a:r>
            <a:r>
              <a:rPr lang="ru-RU" sz="1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- явное (непосредственное, прямое) ожидание на </a:t>
            </a:r>
            <a:r>
              <a:rPr lang="ru-RU" sz="19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один </a:t>
            </a:r>
            <a:r>
              <a:rPr lang="ru-RU" sz="1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элемент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r>
              <a:rPr lang="ru-RU" sz="19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Implicit</a:t>
            </a:r>
            <a:r>
              <a:rPr lang="ru-RU" sz="1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19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Wait</a:t>
            </a:r>
            <a:r>
              <a:rPr lang="ru-RU" sz="1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- неявное (косвенное, скрытое)  </a:t>
            </a:r>
            <a:r>
              <a:rPr lang="ru-RU" sz="19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Implicit</a:t>
            </a:r>
            <a:r>
              <a:rPr lang="ru-RU" sz="1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19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Wait</a:t>
            </a:r>
            <a:r>
              <a:rPr lang="ru-RU" sz="1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применяется </a:t>
            </a:r>
            <a:r>
              <a:rPr lang="ru-RU" sz="19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ко всем </a:t>
            </a:r>
            <a:r>
              <a:rPr lang="ru-RU" sz="19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последующим операциям поиска неявно (т.е. скрытно, без указания напрямую в методе поиска), где не указано иное (явное ожидание).</a:t>
            </a:r>
            <a:r>
              <a:rPr lang="ru-RU" sz="1600" dirty="0">
                <a:solidFill>
                  <a:srgbClr val="3F3F3F"/>
                </a:solidFill>
              </a:rPr>
              <a:t/>
            </a:r>
            <a:br>
              <a:rPr lang="ru-RU" sz="1600" dirty="0">
                <a:solidFill>
                  <a:srgbClr val="3F3F3F"/>
                </a:solidFill>
              </a:rPr>
            </a:br>
            <a:r>
              <a:rPr lang="ru-RU" sz="1600" dirty="0">
                <a:solidFill>
                  <a:srgbClr val="3F3F3F"/>
                </a:solidFill>
              </a:rPr>
              <a:t/>
            </a:r>
            <a:br>
              <a:rPr lang="ru-RU" sz="1600" dirty="0">
                <a:solidFill>
                  <a:srgbClr val="3F3F3F"/>
                </a:solidFill>
              </a:rPr>
            </a:br>
            <a:r>
              <a:rPr lang="ru-RU" sz="1821" dirty="0">
                <a:solidFill>
                  <a:srgbClr val="3F3F3F"/>
                </a:solidFill>
              </a:rPr>
              <a:t/>
            </a:r>
            <a:br>
              <a:rPr lang="ru-RU" sz="1821" dirty="0">
                <a:solidFill>
                  <a:srgbClr val="3F3F3F"/>
                </a:solidFill>
              </a:rPr>
            </a:br>
            <a:endParaRPr lang="en-US" sz="2000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lnSpc>
                <a:spcPct val="70000"/>
              </a:lnSpc>
              <a:spcBef>
                <a:spcPts val="0"/>
              </a:spcBef>
              <a:buClr>
                <a:srgbClr val="000000"/>
              </a:buClr>
              <a:buSzPts val="1821"/>
              <a:buNone/>
            </a:pPr>
            <a:r>
              <a:rPr lang="ru-RU" sz="1821" dirty="0">
                <a:solidFill>
                  <a:srgbClr val="3F3F3F"/>
                </a:solidFill>
              </a:rPr>
              <a:t/>
            </a:r>
            <a:br>
              <a:rPr lang="ru-RU" sz="1821" dirty="0">
                <a:solidFill>
                  <a:srgbClr val="3F3F3F"/>
                </a:solidFill>
              </a:rPr>
            </a:br>
            <a:r>
              <a:rPr lang="ru-RU" sz="1821" dirty="0">
                <a:solidFill>
                  <a:srgbClr val="3F3F3F"/>
                </a:solidFill>
              </a:rPr>
              <a:t/>
            </a:r>
            <a:br>
              <a:rPr lang="ru-RU" sz="1821" dirty="0">
                <a:solidFill>
                  <a:srgbClr val="3F3F3F"/>
                </a:solidFill>
              </a:rPr>
            </a:br>
            <a:endParaRPr lang="ru-RU" sz="1821" dirty="0">
              <a:solidFill>
                <a:srgbClr val="3F3F3F"/>
              </a:solidFill>
            </a:endParaRPr>
          </a:p>
        </p:txBody>
      </p:sp>
      <p:sp>
        <p:nvSpPr>
          <p:cNvPr id="325" name="Google Shape;325;p34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79455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48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48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48"/>
          <p:cNvSpPr/>
          <p:nvPr/>
        </p:nvSpPr>
        <p:spPr>
          <a:xfrm>
            <a:off x="54557" y="2603123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Заполните, пожалуйста,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опрос о занятии по ссылке в чате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9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49"/>
          <p:cNvSpPr/>
          <p:nvPr/>
        </p:nvSpPr>
        <p:spPr>
          <a:xfrm>
            <a:off x="0" y="4669527"/>
            <a:ext cx="12192000" cy="22161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0" name="Google Shape;510;p49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Приходите на следующие вебинары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2"/>
          <p:cNvSpPr txBox="1"/>
          <p:nvPr/>
        </p:nvSpPr>
        <p:spPr>
          <a:xfrm>
            <a:off x="719668" y="359177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3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Зачем нам надо конфигурировать браузер если все и так идеально?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32"/>
          <p:cNvSpPr txBox="1">
            <a:spLocks noGrp="1"/>
          </p:cNvSpPr>
          <p:nvPr>
            <p:ph type="body" idx="4294967295"/>
          </p:nvPr>
        </p:nvSpPr>
        <p:spPr>
          <a:xfrm>
            <a:off x="719668" y="1808163"/>
            <a:ext cx="5376332" cy="357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Roboto"/>
                <a:ea typeface="Roboto"/>
                <a:cs typeface="Roboto"/>
                <a:sym typeface="Roboto"/>
              </a:rPr>
              <a:t>Ваши предположения? 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32"/>
          <p:cNvSpPr txBox="1">
            <a:spLocks noGrp="1"/>
          </p:cNvSpPr>
          <p:nvPr>
            <p:ph type="sldNum" idx="4294967295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CB6AA74-23D2-4135-8D87-E09B556A0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953" y="3113070"/>
            <a:ext cx="5913047" cy="37449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2"/>
          <p:cNvSpPr txBox="1"/>
          <p:nvPr/>
        </p:nvSpPr>
        <p:spPr>
          <a:xfrm>
            <a:off x="719668" y="359177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3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Зачем нам надо конфигурировать браузер?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32"/>
          <p:cNvSpPr txBox="1">
            <a:spLocks noGrp="1"/>
          </p:cNvSpPr>
          <p:nvPr>
            <p:ph type="body" idx="4294967295"/>
          </p:nvPr>
        </p:nvSpPr>
        <p:spPr>
          <a:xfrm>
            <a:off x="719668" y="1687108"/>
            <a:ext cx="9605860" cy="379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ru-RU" sz="2100" dirty="0">
                <a:latin typeface="Roboto"/>
                <a:ea typeface="Roboto"/>
                <a:cs typeface="Roboto"/>
                <a:sym typeface="Roboto"/>
              </a:rPr>
              <a:t>Запуск в определенном расширении (для отладки «резинового» дизайна)</a:t>
            </a:r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AutoNum type="arabicParenR"/>
            </a:pPr>
            <a:endParaRPr lang="ru-RU" sz="21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32"/>
          <p:cNvSpPr txBox="1">
            <a:spLocks noGrp="1"/>
          </p:cNvSpPr>
          <p:nvPr>
            <p:ph type="sldNum" idx="4294967295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66AA2D2-82B3-46F9-9BBC-D3B936227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8921" y="4579989"/>
            <a:ext cx="3613079" cy="228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668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2"/>
          <p:cNvSpPr txBox="1"/>
          <p:nvPr/>
        </p:nvSpPr>
        <p:spPr>
          <a:xfrm>
            <a:off x="719668" y="359177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3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Зачем нам надо конфигурировать браузер?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32"/>
          <p:cNvSpPr txBox="1">
            <a:spLocks noGrp="1"/>
          </p:cNvSpPr>
          <p:nvPr>
            <p:ph type="body" idx="4294967295"/>
          </p:nvPr>
        </p:nvSpPr>
        <p:spPr>
          <a:xfrm>
            <a:off x="719668" y="1687108"/>
            <a:ext cx="9605860" cy="379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ru-RU" sz="2100" dirty="0">
                <a:latin typeface="Roboto"/>
                <a:ea typeface="Roboto"/>
                <a:cs typeface="Roboto"/>
                <a:sym typeface="Roboto"/>
              </a:rPr>
              <a:t>Запуск в определенном расширении (для отладки «резинового» дизайна)</a:t>
            </a:r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AutoNum type="arabicParenR"/>
            </a:pPr>
            <a:endParaRPr lang="ru-RU" sz="2100" dirty="0">
              <a:latin typeface="Roboto"/>
              <a:ea typeface="Roboto"/>
              <a:cs typeface="Roboto"/>
              <a:sym typeface="Roboto"/>
            </a:endParaRPr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ru-RU" sz="2100" dirty="0">
                <a:latin typeface="Roboto"/>
                <a:ea typeface="Roboto"/>
                <a:cs typeface="Roboto"/>
                <a:sym typeface="Roboto"/>
              </a:rPr>
              <a:t>Запуск в полноразмерном экране</a:t>
            </a:r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AutoNum type="arabicParenR"/>
            </a:pPr>
            <a:endParaRPr lang="ru-RU" sz="21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32"/>
          <p:cNvSpPr txBox="1">
            <a:spLocks noGrp="1"/>
          </p:cNvSpPr>
          <p:nvPr>
            <p:ph type="sldNum" idx="4294967295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66AA2D2-82B3-46F9-9BBC-D3B936227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8921" y="4579989"/>
            <a:ext cx="3613079" cy="228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92529"/>
      </p:ext>
    </p:extLst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2239</Words>
  <Application>Microsoft Office PowerPoint</Application>
  <PresentationFormat>Широкоэкранный</PresentationFormat>
  <Paragraphs>429</Paragraphs>
  <Slides>63</Slides>
  <Notes>63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63</vt:i4>
      </vt:variant>
    </vt:vector>
  </HeadingPairs>
  <TitlesOfParts>
    <vt:vector size="73" baseType="lpstr">
      <vt:lpstr>JetBrains Mono</vt:lpstr>
      <vt:lpstr>Roboto</vt:lpstr>
      <vt:lpstr>Consolas</vt:lpstr>
      <vt:lpstr>Avenir</vt:lpstr>
      <vt:lpstr>Calibri</vt:lpstr>
      <vt:lpstr>Arial</vt:lpstr>
      <vt:lpstr>Wingdings</vt:lpstr>
      <vt:lpstr>Noto Sans Symbols</vt:lpstr>
      <vt:lpstr>Times New Roman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Cookies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TimeOut</vt:lpstr>
      <vt:lpstr>Презентация PowerPoint</vt:lpstr>
      <vt:lpstr>Презентация PowerPoint</vt:lpstr>
      <vt:lpstr>Презентация PowerPoint</vt:lpstr>
      <vt:lpstr>Презентация PowerPoint</vt:lpstr>
      <vt:lpstr>Windows ™</vt:lpstr>
      <vt:lpstr>Презентация PowerPoint</vt:lpstr>
      <vt:lpstr>Презентация PowerPoint</vt:lpstr>
      <vt:lpstr>Презентация PowerPoint</vt:lpstr>
      <vt:lpstr>Презентация PowerPoint</vt:lpstr>
      <vt:lpstr>Chrome Options &amp; etc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Явные ожидания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Anton Kartushin</cp:lastModifiedBy>
  <cp:revision>83</cp:revision>
  <dcterms:modified xsi:type="dcterms:W3CDTF">2020-07-09T16:27:09Z</dcterms:modified>
</cp:coreProperties>
</file>